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537" r:id="rId2"/>
    <p:sldId id="342" r:id="rId3"/>
    <p:sldId id="407" r:id="rId4"/>
    <p:sldId id="334" r:id="rId5"/>
    <p:sldId id="548" r:id="rId6"/>
    <p:sldId id="264" r:id="rId7"/>
    <p:sldId id="538" r:id="rId8"/>
    <p:sldId id="539" r:id="rId9"/>
    <p:sldId id="541" r:id="rId10"/>
    <p:sldId id="540" r:id="rId11"/>
    <p:sldId id="335" r:id="rId12"/>
    <p:sldId id="336" r:id="rId13"/>
    <p:sldId id="337" r:id="rId14"/>
    <p:sldId id="338" r:id="rId15"/>
    <p:sldId id="339" r:id="rId16"/>
    <p:sldId id="340" r:id="rId17"/>
    <p:sldId id="341" r:id="rId18"/>
    <p:sldId id="343" r:id="rId19"/>
    <p:sldId id="542" r:id="rId20"/>
    <p:sldId id="543" r:id="rId21"/>
    <p:sldId id="544" r:id="rId22"/>
    <p:sldId id="546" r:id="rId23"/>
    <p:sldId id="34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6654"/>
  </p:normalViewPr>
  <p:slideViewPr>
    <p:cSldViewPr snapToGrid="0" snapToObjects="1">
      <p:cViewPr varScale="1">
        <p:scale>
          <a:sx n="128" d="100"/>
          <a:sy n="128"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3/1/22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4254737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3/1/22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2333686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3/1/22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2756711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3/1/22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20761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3/1/22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1650634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3/1/22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2138912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3/1/22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441146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3/1/22</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1570687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3/1/22</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930401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3/1/22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1589394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3/1/22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10987258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3/1/22</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16728020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emf"/><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1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image" Target="../media/image31.emf"/></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image" Target="../media/image38.emf"/></Relationships>
</file>

<file path=ppt/slides/_rels/slide19.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40.tiff"/><Relationship Id="rId1" Type="http://schemas.openxmlformats.org/officeDocument/2006/relationships/slideLayout" Target="../slideLayouts/slideLayout2.xml"/><Relationship Id="rId6" Type="http://schemas.openxmlformats.org/officeDocument/2006/relationships/image" Target="../media/image44.tiff"/><Relationship Id="rId5" Type="http://schemas.openxmlformats.org/officeDocument/2006/relationships/image" Target="../media/image43.tiff"/><Relationship Id="rId4" Type="http://schemas.openxmlformats.org/officeDocument/2006/relationships/image" Target="../media/image42.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1.tiff"/><Relationship Id="rId3" Type="http://schemas.openxmlformats.org/officeDocument/2006/relationships/image" Target="../media/image46.tiff"/><Relationship Id="rId7" Type="http://schemas.openxmlformats.org/officeDocument/2006/relationships/image" Target="../media/image50.tiff"/><Relationship Id="rId2" Type="http://schemas.openxmlformats.org/officeDocument/2006/relationships/image" Target="../media/image45.tiff"/><Relationship Id="rId1" Type="http://schemas.openxmlformats.org/officeDocument/2006/relationships/slideLayout" Target="../slideLayouts/slideLayout2.xml"/><Relationship Id="rId6" Type="http://schemas.openxmlformats.org/officeDocument/2006/relationships/image" Target="../media/image49.tiff"/><Relationship Id="rId5" Type="http://schemas.openxmlformats.org/officeDocument/2006/relationships/image" Target="../media/image48.tiff"/><Relationship Id="rId4" Type="http://schemas.openxmlformats.org/officeDocument/2006/relationships/image" Target="../media/image47.tiff"/><Relationship Id="rId9"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54.tiff"/><Relationship Id="rId7" Type="http://schemas.openxmlformats.org/officeDocument/2006/relationships/image" Target="../media/image58.png"/><Relationship Id="rId2" Type="http://schemas.openxmlformats.org/officeDocument/2006/relationships/image" Target="../media/image53.tiff"/><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NE-533</a:t>
            </a:r>
          </a:p>
          <a:p>
            <a:r>
              <a:rPr lang="en-US" dirty="0"/>
              <a:t>Spring 2022</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3331497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BCF85-96F9-9F4A-9DEF-B49D4FA6E397}"/>
              </a:ext>
            </a:extLst>
          </p:cNvPr>
          <p:cNvSpPr>
            <a:spLocks noGrp="1"/>
          </p:cNvSpPr>
          <p:nvPr>
            <p:ph type="title"/>
          </p:nvPr>
        </p:nvSpPr>
        <p:spPr/>
        <p:txBody>
          <a:bodyPr/>
          <a:lstStyle/>
          <a:p>
            <a:r>
              <a:rPr lang="en-US" dirty="0"/>
              <a:t>Phase-Field</a:t>
            </a:r>
          </a:p>
        </p:txBody>
      </p:sp>
      <p:sp>
        <p:nvSpPr>
          <p:cNvPr id="3" name="Content Placeholder 2">
            <a:extLst>
              <a:ext uri="{FF2B5EF4-FFF2-40B4-BE49-F238E27FC236}">
                <a16:creationId xmlns:a16="http://schemas.microsoft.com/office/drawing/2014/main" id="{910EAE33-0621-7541-B475-0CDCDF2ADA94}"/>
              </a:ext>
            </a:extLst>
          </p:cNvPr>
          <p:cNvSpPr>
            <a:spLocks noGrp="1"/>
          </p:cNvSpPr>
          <p:nvPr>
            <p:ph idx="1"/>
          </p:nvPr>
        </p:nvSpPr>
        <p:spPr>
          <a:xfrm>
            <a:off x="609600" y="1968501"/>
            <a:ext cx="6705600" cy="4157664"/>
          </a:xfrm>
        </p:spPr>
        <p:txBody>
          <a:bodyPr>
            <a:normAutofit fontScale="92500" lnSpcReduction="10000"/>
          </a:bodyPr>
          <a:lstStyle/>
          <a:p>
            <a:r>
              <a:rPr lang="en-US" dirty="0"/>
              <a:t>PF is mathematical model for solving interfacial problems that substitutes boundary conditions at the interface by a partial differential equation for the evolution of an auxiliary field (the phase field) that takes the role of an order parameter</a:t>
            </a:r>
          </a:p>
          <a:p>
            <a:r>
              <a:rPr lang="en-US" dirty="0"/>
              <a:t>The order parameter takes two distinct values (for instance 1 and 0) in each of the phases, with a smooth change between both values in the zone around the interface, which is then diffuse with a finite width</a:t>
            </a:r>
          </a:p>
          <a:p>
            <a:r>
              <a:rPr lang="en-US" dirty="0"/>
              <a:t>PF is commonly used for grain growth, phase separation, bubble coalescence, recrystallization, etc.</a:t>
            </a:r>
          </a:p>
          <a:p>
            <a:endParaRPr lang="en-US" dirty="0"/>
          </a:p>
        </p:txBody>
      </p:sp>
      <p:sp>
        <p:nvSpPr>
          <p:cNvPr id="4" name="Slide Number Placeholder 3">
            <a:extLst>
              <a:ext uri="{FF2B5EF4-FFF2-40B4-BE49-F238E27FC236}">
                <a16:creationId xmlns:a16="http://schemas.microsoft.com/office/drawing/2014/main" id="{83FA5512-37BF-F34A-81A2-EBBF498B82DD}"/>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pic>
        <p:nvPicPr>
          <p:cNvPr id="6" name="Picture 5">
            <a:extLst>
              <a:ext uri="{FF2B5EF4-FFF2-40B4-BE49-F238E27FC236}">
                <a16:creationId xmlns:a16="http://schemas.microsoft.com/office/drawing/2014/main" id="{D5198332-227B-D649-AF11-F1D100CE3722}"/>
              </a:ext>
            </a:extLst>
          </p:cNvPr>
          <p:cNvPicPr>
            <a:picLocks noChangeAspect="1"/>
          </p:cNvPicPr>
          <p:nvPr/>
        </p:nvPicPr>
        <p:blipFill>
          <a:blip r:embed="rId2"/>
          <a:stretch>
            <a:fillRect/>
          </a:stretch>
        </p:blipFill>
        <p:spPr>
          <a:xfrm>
            <a:off x="8327403" y="1548607"/>
            <a:ext cx="2830124" cy="2607757"/>
          </a:xfrm>
          <a:prstGeom prst="rect">
            <a:avLst/>
          </a:prstGeom>
        </p:spPr>
      </p:pic>
      <p:pic>
        <p:nvPicPr>
          <p:cNvPr id="7" name="Picture 6">
            <a:extLst>
              <a:ext uri="{FF2B5EF4-FFF2-40B4-BE49-F238E27FC236}">
                <a16:creationId xmlns:a16="http://schemas.microsoft.com/office/drawing/2014/main" id="{317711A9-4EC8-B24F-8819-34A0C7F10A24}"/>
              </a:ext>
            </a:extLst>
          </p:cNvPr>
          <p:cNvPicPr>
            <a:picLocks noChangeAspect="1"/>
          </p:cNvPicPr>
          <p:nvPr/>
        </p:nvPicPr>
        <p:blipFill rotWithShape="1">
          <a:blip r:embed="rId3"/>
          <a:srcRect l="19716" t="5909" r="16874" b="9318"/>
          <a:stretch/>
        </p:blipFill>
        <p:spPr>
          <a:xfrm>
            <a:off x="8327403" y="4272396"/>
            <a:ext cx="2364069" cy="2370425"/>
          </a:xfrm>
          <a:prstGeom prst="rect">
            <a:avLst/>
          </a:prstGeom>
        </p:spPr>
      </p:pic>
    </p:spTree>
    <p:extLst>
      <p:ext uri="{BB962C8B-B14F-4D97-AF65-F5344CB8AC3E}">
        <p14:creationId xmlns:p14="http://schemas.microsoft.com/office/powerpoint/2010/main" val="682812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ACA9B-E34F-1D42-B710-64EFE35C2A13}"/>
              </a:ext>
            </a:extLst>
          </p:cNvPr>
          <p:cNvSpPr>
            <a:spLocks noGrp="1"/>
          </p:cNvSpPr>
          <p:nvPr>
            <p:ph type="title"/>
          </p:nvPr>
        </p:nvSpPr>
        <p:spPr/>
        <p:txBody>
          <a:bodyPr/>
          <a:lstStyle/>
          <a:p>
            <a:r>
              <a:rPr lang="en-US" dirty="0"/>
              <a:t>Microstructure-based fuel performance modeling</a:t>
            </a:r>
          </a:p>
        </p:txBody>
      </p:sp>
      <p:sp>
        <p:nvSpPr>
          <p:cNvPr id="4" name="Slide Number Placeholder 3">
            <a:extLst>
              <a:ext uri="{FF2B5EF4-FFF2-40B4-BE49-F238E27FC236}">
                <a16:creationId xmlns:a16="http://schemas.microsoft.com/office/drawing/2014/main" id="{4F349795-898F-6B4F-92BE-024F3867673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22" name="TextBox 21">
            <a:extLst>
              <a:ext uri="{FF2B5EF4-FFF2-40B4-BE49-F238E27FC236}">
                <a16:creationId xmlns:a16="http://schemas.microsoft.com/office/drawing/2014/main" id="{05B15442-8E87-5348-92DA-C67B679478EB}"/>
              </a:ext>
            </a:extLst>
          </p:cNvPr>
          <p:cNvSpPr txBox="1"/>
          <p:nvPr/>
        </p:nvSpPr>
        <p:spPr>
          <a:xfrm>
            <a:off x="1744386" y="2100648"/>
            <a:ext cx="1280583"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F81BD"/>
                </a:solidFill>
                <a:effectLst/>
                <a:uLnTx/>
                <a:uFillTx/>
                <a:latin typeface="Arial" charset="0"/>
                <a:ea typeface="ＭＳ Ｐゴシック" charset="0"/>
              </a:rPr>
              <a:t>Operating Conditions</a:t>
            </a:r>
            <a:endParaRPr kumimoji="0" lang="en-US" sz="1400" b="0" i="0" u="none" strike="noStrike" kern="1200" cap="none" spc="0" normalizeH="0" baseline="0" noProof="0" dirty="0">
              <a:ln>
                <a:noFill/>
              </a:ln>
              <a:solidFill>
                <a:srgbClr val="4F81BD"/>
              </a:solidFill>
              <a:effectLst/>
              <a:uLnTx/>
              <a:uFillTx/>
              <a:latin typeface="Arial" charset="0"/>
              <a:ea typeface="ＭＳ Ｐゴシック" charset="0"/>
            </a:endParaRPr>
          </a:p>
        </p:txBody>
      </p:sp>
      <p:sp>
        <p:nvSpPr>
          <p:cNvPr id="23" name="Rounded Rectangle 22">
            <a:extLst>
              <a:ext uri="{FF2B5EF4-FFF2-40B4-BE49-F238E27FC236}">
                <a16:creationId xmlns:a16="http://schemas.microsoft.com/office/drawing/2014/main" id="{372E11C6-F71C-FB4C-AFE4-998E6FD8D83F}"/>
              </a:ext>
            </a:extLst>
          </p:cNvPr>
          <p:cNvSpPr/>
          <p:nvPr/>
        </p:nvSpPr>
        <p:spPr bwMode="auto">
          <a:xfrm>
            <a:off x="3039786" y="2168787"/>
            <a:ext cx="1185334" cy="363086"/>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Neutron flux</a:t>
            </a:r>
          </a:p>
        </p:txBody>
      </p:sp>
      <p:sp>
        <p:nvSpPr>
          <p:cNvPr id="24" name="TextBox 23">
            <a:extLst>
              <a:ext uri="{FF2B5EF4-FFF2-40B4-BE49-F238E27FC236}">
                <a16:creationId xmlns:a16="http://schemas.microsoft.com/office/drawing/2014/main" id="{3FB621F0-0798-1641-A4A4-012AFD80D5FF}"/>
              </a:ext>
            </a:extLst>
          </p:cNvPr>
          <p:cNvSpPr txBox="1"/>
          <p:nvPr/>
        </p:nvSpPr>
        <p:spPr>
          <a:xfrm>
            <a:off x="5325786" y="2168787"/>
            <a:ext cx="1121303" cy="307777"/>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F81BD"/>
                </a:solidFill>
                <a:effectLst/>
                <a:uLnTx/>
                <a:uFillTx/>
                <a:latin typeface="Arial" charset="0"/>
                <a:ea typeface="ＭＳ Ｐゴシック" charset="0"/>
              </a:rPr>
              <a:t>Variables</a:t>
            </a:r>
            <a:endParaRPr kumimoji="0" lang="en-US" sz="1400" b="0" i="0" u="none" strike="noStrike" kern="1200" cap="none" spc="0" normalizeH="0" baseline="0" noProof="0" dirty="0">
              <a:ln>
                <a:noFill/>
              </a:ln>
              <a:solidFill>
                <a:srgbClr val="4F81BD"/>
              </a:solidFill>
              <a:effectLst/>
              <a:uLnTx/>
              <a:uFillTx/>
              <a:latin typeface="Arial" charset="0"/>
              <a:ea typeface="ＭＳ Ｐゴシック" charset="0"/>
            </a:endParaRPr>
          </a:p>
        </p:txBody>
      </p:sp>
      <p:sp>
        <p:nvSpPr>
          <p:cNvPr id="25" name="Rounded Rectangle 24">
            <a:extLst>
              <a:ext uri="{FF2B5EF4-FFF2-40B4-BE49-F238E27FC236}">
                <a16:creationId xmlns:a16="http://schemas.microsoft.com/office/drawing/2014/main" id="{902A1030-6392-4243-8B54-4DBEAFB60ABF}"/>
              </a:ext>
            </a:extLst>
          </p:cNvPr>
          <p:cNvSpPr/>
          <p:nvPr/>
        </p:nvSpPr>
        <p:spPr bwMode="auto">
          <a:xfrm>
            <a:off x="6415446" y="2161664"/>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Temperature</a:t>
            </a:r>
          </a:p>
        </p:txBody>
      </p:sp>
      <p:sp>
        <p:nvSpPr>
          <p:cNvPr id="26" name="Rounded Rectangle 25">
            <a:extLst>
              <a:ext uri="{FF2B5EF4-FFF2-40B4-BE49-F238E27FC236}">
                <a16:creationId xmlns:a16="http://schemas.microsoft.com/office/drawing/2014/main" id="{86538642-78D8-ED41-8D83-268F81FAB3CB}"/>
              </a:ext>
            </a:extLst>
          </p:cNvPr>
          <p:cNvSpPr/>
          <p:nvPr/>
        </p:nvSpPr>
        <p:spPr bwMode="auto">
          <a:xfrm>
            <a:off x="7774852" y="2162920"/>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Displacement</a:t>
            </a:r>
          </a:p>
        </p:txBody>
      </p:sp>
      <p:sp>
        <p:nvSpPr>
          <p:cNvPr id="27" name="Rounded Rectangle 26">
            <a:extLst>
              <a:ext uri="{FF2B5EF4-FFF2-40B4-BE49-F238E27FC236}">
                <a16:creationId xmlns:a16="http://schemas.microsoft.com/office/drawing/2014/main" id="{2E13482A-E7FC-A944-8186-A87327747E7B}"/>
              </a:ext>
            </a:extLst>
          </p:cNvPr>
          <p:cNvSpPr/>
          <p:nvPr/>
        </p:nvSpPr>
        <p:spPr bwMode="auto">
          <a:xfrm>
            <a:off x="9134258" y="2162920"/>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Stoichiometry</a:t>
            </a:r>
          </a:p>
        </p:txBody>
      </p:sp>
      <p:sp>
        <p:nvSpPr>
          <p:cNvPr id="28" name="Rounded Rectangle 27">
            <a:extLst>
              <a:ext uri="{FF2B5EF4-FFF2-40B4-BE49-F238E27FC236}">
                <a16:creationId xmlns:a16="http://schemas.microsoft.com/office/drawing/2014/main" id="{B92283D6-195E-3346-B3CE-738D63E9ED93}"/>
              </a:ext>
            </a:extLst>
          </p:cNvPr>
          <p:cNvSpPr/>
          <p:nvPr/>
        </p:nvSpPr>
        <p:spPr bwMode="auto">
          <a:xfrm>
            <a:off x="4292852" y="2168787"/>
            <a:ext cx="1185334" cy="363086"/>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Coolant T&amp;P</a:t>
            </a:r>
          </a:p>
        </p:txBody>
      </p:sp>
      <p:pic>
        <p:nvPicPr>
          <p:cNvPr id="29" name="Picture 7" descr="temp_3Dslice.png">
            <a:extLst>
              <a:ext uri="{FF2B5EF4-FFF2-40B4-BE49-F238E27FC236}">
                <a16:creationId xmlns:a16="http://schemas.microsoft.com/office/drawing/2014/main" id="{8CCB59EF-A4E0-A74C-AA4E-3B7D54AB0B27}"/>
              </a:ext>
            </a:extLst>
          </p:cNvPr>
          <p:cNvPicPr>
            <a:picLocks noChangeAspect="1"/>
          </p:cNvPicPr>
          <p:nvPr/>
        </p:nvPicPr>
        <p:blipFill>
          <a:blip r:embed="rId2" cstate="screen">
            <a:alphaModFix amt="49000"/>
            <a:extLst>
              <a:ext uri="{28A0092B-C50C-407E-A947-70E740481C1C}">
                <a14:useLocalDpi xmlns:a14="http://schemas.microsoft.com/office/drawing/2010/main"/>
              </a:ext>
            </a:extLst>
          </a:blip>
          <a:srcRect/>
          <a:stretch>
            <a:fillRect/>
          </a:stretch>
        </p:blipFill>
        <p:spPr bwMode="auto">
          <a:xfrm>
            <a:off x="5313497" y="2689324"/>
            <a:ext cx="1621446" cy="3237703"/>
          </a:xfrm>
          <a:prstGeom prst="rect">
            <a:avLst/>
          </a:prstGeom>
          <a:noFill/>
          <a:ln>
            <a:noFill/>
          </a:ln>
          <a:extLst>
            <a:ext uri="{909E8E84-426E-40dd-AFC4-6F175D3DCCD1}">
              <a14:hiddenFill xmlns:a14="http://schemas.microsoft.com/office/drawing/2010/main" xmlns="">
                <a:solidFill>
                  <a:srgbClr val="FFFFFF">
                    <a:alpha val="49001"/>
                  </a:srgbClr>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0" name="Group 29">
            <a:extLst>
              <a:ext uri="{FF2B5EF4-FFF2-40B4-BE49-F238E27FC236}">
                <a16:creationId xmlns:a16="http://schemas.microsoft.com/office/drawing/2014/main" id="{534F30DB-728E-AA40-BCB6-C072D4D70636}"/>
              </a:ext>
            </a:extLst>
          </p:cNvPr>
          <p:cNvGrpSpPr/>
          <p:nvPr/>
        </p:nvGrpSpPr>
        <p:grpSpPr>
          <a:xfrm>
            <a:off x="3393784" y="2623868"/>
            <a:ext cx="5767635" cy="4043220"/>
            <a:chOff x="1724010" y="2195664"/>
            <a:chExt cx="5767635" cy="4043220"/>
          </a:xfrm>
        </p:grpSpPr>
        <p:pic>
          <p:nvPicPr>
            <p:cNvPr id="31" name="Picture 30">
              <a:extLst>
                <a:ext uri="{FF2B5EF4-FFF2-40B4-BE49-F238E27FC236}">
                  <a16:creationId xmlns:a16="http://schemas.microsoft.com/office/drawing/2014/main" id="{7592C8DF-9A42-FD4F-BF81-3DD80F22B4E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71526" y="2195664"/>
              <a:ext cx="898281" cy="821553"/>
            </a:xfrm>
            <a:prstGeom prst="rect">
              <a:avLst/>
            </a:prstGeom>
            <a:ln>
              <a:solidFill>
                <a:schemeClr val="tx2"/>
              </a:solidFill>
            </a:ln>
          </p:spPr>
        </p:pic>
        <p:cxnSp>
          <p:nvCxnSpPr>
            <p:cNvPr id="32" name="Straight Connector 31">
              <a:extLst>
                <a:ext uri="{FF2B5EF4-FFF2-40B4-BE49-F238E27FC236}">
                  <a16:creationId xmlns:a16="http://schemas.microsoft.com/office/drawing/2014/main" id="{6068BD40-E29F-8740-BA15-A114AA533898}"/>
                </a:ext>
              </a:extLst>
            </p:cNvPr>
            <p:cNvCxnSpPr/>
            <p:nvPr/>
          </p:nvCxnSpPr>
          <p:spPr>
            <a:xfrm flipH="1">
              <a:off x="4754286" y="2195664"/>
              <a:ext cx="702027" cy="875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8AA7950-68B6-F540-AF8C-63B2F5936A40}"/>
                </a:ext>
              </a:extLst>
            </p:cNvPr>
            <p:cNvCxnSpPr/>
            <p:nvPr/>
          </p:nvCxnSpPr>
          <p:spPr>
            <a:xfrm flipH="1">
              <a:off x="4754285" y="3017218"/>
              <a:ext cx="702028" cy="4700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34" name="Image 53">
              <a:extLst>
                <a:ext uri="{FF2B5EF4-FFF2-40B4-BE49-F238E27FC236}">
                  <a16:creationId xmlns:a16="http://schemas.microsoft.com/office/drawing/2014/main" id="{7E6DFCEE-26F4-0B41-A319-E6C4D5954A2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364839" y="2195664"/>
              <a:ext cx="1016417" cy="782009"/>
            </a:xfrm>
            <a:prstGeom prst="rect">
              <a:avLst/>
            </a:prstGeom>
            <a:ln>
              <a:solidFill>
                <a:srgbClr val="800000"/>
              </a:solidFill>
            </a:ln>
          </p:spPr>
        </p:pic>
        <p:cxnSp>
          <p:nvCxnSpPr>
            <p:cNvPr id="35" name="Straight Connector 34">
              <a:extLst>
                <a:ext uri="{FF2B5EF4-FFF2-40B4-BE49-F238E27FC236}">
                  <a16:creationId xmlns:a16="http://schemas.microsoft.com/office/drawing/2014/main" id="{D27E5CF1-F405-1045-90C4-2F296F18D958}"/>
                </a:ext>
              </a:extLst>
            </p:cNvPr>
            <p:cNvCxnSpPr/>
            <p:nvPr/>
          </p:nvCxnSpPr>
          <p:spPr>
            <a:xfrm>
              <a:off x="3381257" y="2195664"/>
              <a:ext cx="372839" cy="710641"/>
            </a:xfrm>
            <a:prstGeom prst="line">
              <a:avLst/>
            </a:prstGeom>
            <a:ln>
              <a:solidFill>
                <a:srgbClr val="80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B54E16D-F5F2-4943-AA58-5884E514D5BF}"/>
                </a:ext>
              </a:extLst>
            </p:cNvPr>
            <p:cNvCxnSpPr/>
            <p:nvPr/>
          </p:nvCxnSpPr>
          <p:spPr>
            <a:xfrm flipH="1">
              <a:off x="3381256" y="2906305"/>
              <a:ext cx="372840" cy="71368"/>
            </a:xfrm>
            <a:prstGeom prst="line">
              <a:avLst/>
            </a:prstGeom>
            <a:ln>
              <a:solidFill>
                <a:srgbClr val="800000"/>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04AABB5-CF0E-D141-A27E-970F53733E8E}"/>
                </a:ext>
              </a:extLst>
            </p:cNvPr>
            <p:cNvSpPr txBox="1"/>
            <p:nvPr/>
          </p:nvSpPr>
          <p:spPr>
            <a:xfrm>
              <a:off x="5265169" y="3064225"/>
              <a:ext cx="2226476" cy="28931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1F497D"/>
                </a:buClr>
                <a:buSzTx/>
                <a:buFontTx/>
                <a:buNone/>
                <a:tabLst/>
                <a:defRPr/>
              </a:pPr>
              <a:r>
                <a:rPr kumimoji="0" lang="en-US" sz="1400" b="1" i="0" u="none" strike="noStrike" kern="1200" cap="none" spc="0" normalizeH="0" baseline="0" noProof="0" dirty="0">
                  <a:ln>
                    <a:noFill/>
                  </a:ln>
                  <a:solidFill>
                    <a:srgbClr val="1F497D"/>
                  </a:solidFill>
                  <a:effectLst/>
                  <a:uLnTx/>
                  <a:uFillTx/>
                  <a:latin typeface="Calibri"/>
                  <a:ea typeface="+mn-ea"/>
                  <a:cs typeface="+mn-cs"/>
                </a:rPr>
                <a:t>Fuel</a:t>
              </a:r>
            </a:p>
            <a:p>
              <a:pPr marL="0" marR="0" lvl="0" indent="0" algn="l" defTabSz="914400" rtl="0" eaLnBrk="1" fontAlgn="auto" latinLnBrk="0" hangingPunct="1">
                <a:lnSpc>
                  <a:spcPct val="100000"/>
                </a:lnSpc>
                <a:spcBef>
                  <a:spcPts val="0"/>
                </a:spcBef>
                <a:spcAft>
                  <a:spcPts val="0"/>
                </a:spcAft>
                <a:buClr>
                  <a:srgbClr val="1F497D"/>
                </a:buClr>
                <a:buSzTx/>
                <a:buFontTx/>
                <a:buNone/>
                <a:tabLst/>
                <a:defRPr/>
              </a:pPr>
              <a:r>
                <a:rPr kumimoji="0" lang="en-US" sz="1400" b="1" i="0" u="none" strike="noStrike" kern="1200" cap="none" spc="0" normalizeH="0" baseline="0" noProof="0" dirty="0">
                  <a:ln>
                    <a:noFill/>
                  </a:ln>
                  <a:solidFill>
                    <a:srgbClr val="1F497D"/>
                  </a:solidFill>
                  <a:effectLst/>
                  <a:uLnTx/>
                  <a:uFillTx/>
                  <a:latin typeface="Calibri"/>
                  <a:ea typeface="+mn-ea"/>
                  <a:cs typeface="+mn-cs"/>
                </a:rPr>
                <a:t>Microstructure variables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Average grain size</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Dislocation density</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U defect concentrations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err="1">
                  <a:ln>
                    <a:noFill/>
                  </a:ln>
                  <a:solidFill>
                    <a:prstClr val="black"/>
                  </a:solidFill>
                  <a:effectLst/>
                  <a:uLnTx/>
                  <a:uFillTx/>
                  <a:latin typeface="Calibri"/>
                  <a:ea typeface="+mn-ea"/>
                  <a:cs typeface="+mn-cs"/>
                </a:rPr>
                <a:t>Pu</a:t>
              </a:r>
              <a:r>
                <a:rPr kumimoji="0" lang="en-US" sz="1400" b="0" i="0" u="none" strike="noStrike" kern="1200" cap="none" spc="0" normalizeH="0" baseline="0" noProof="0" dirty="0">
                  <a:ln>
                    <a:noFill/>
                  </a:ln>
                  <a:solidFill>
                    <a:prstClr val="black"/>
                  </a:solidFill>
                  <a:effectLst/>
                  <a:uLnTx/>
                  <a:uFillTx/>
                  <a:latin typeface="Calibri"/>
                  <a:ea typeface="+mn-ea"/>
                  <a:cs typeface="+mn-cs"/>
                </a:rPr>
                <a:t> concentration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Fission product precipitate fractions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Dissolved fission products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Fission gas bubble fraction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Grain boundary fission gas bubble coverage</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Crack parameter</a:t>
              </a:r>
            </a:p>
          </p:txBody>
        </p:sp>
        <p:sp>
          <p:nvSpPr>
            <p:cNvPr id="38" name="TextBox 37">
              <a:extLst>
                <a:ext uri="{FF2B5EF4-FFF2-40B4-BE49-F238E27FC236}">
                  <a16:creationId xmlns:a16="http://schemas.microsoft.com/office/drawing/2014/main" id="{81B0E81F-9C6E-8F42-8CDC-29766C033FB0}"/>
                </a:ext>
              </a:extLst>
            </p:cNvPr>
            <p:cNvSpPr txBox="1"/>
            <p:nvPr/>
          </p:nvSpPr>
          <p:spPr>
            <a:xfrm>
              <a:off x="1724010" y="3063213"/>
              <a:ext cx="2030085"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800000"/>
                </a:buClr>
                <a:buSzTx/>
                <a:buFontTx/>
                <a:buNone/>
                <a:tabLst/>
                <a:defRPr/>
              </a:pPr>
              <a:r>
                <a:rPr kumimoji="0" lang="en-US" sz="1400" b="1" i="0" u="none" strike="noStrike" kern="1200" cap="none" spc="0" normalizeH="0" baseline="0" noProof="0" dirty="0">
                  <a:ln>
                    <a:noFill/>
                  </a:ln>
                  <a:solidFill>
                    <a:srgbClr val="9BBB59"/>
                  </a:solidFill>
                  <a:effectLst/>
                  <a:uLnTx/>
                  <a:uFillTx/>
                  <a:latin typeface="Calibri"/>
                  <a:ea typeface="+mn-ea"/>
                  <a:cs typeface="+mn-cs"/>
                </a:rPr>
                <a:t>Cladding</a:t>
              </a:r>
            </a:p>
            <a:p>
              <a:pPr marL="0" marR="0" lvl="0" indent="0" algn="l" defTabSz="914400" rtl="0" eaLnBrk="1" fontAlgn="auto" latinLnBrk="0" hangingPunct="1">
                <a:lnSpc>
                  <a:spcPct val="100000"/>
                </a:lnSpc>
                <a:spcBef>
                  <a:spcPts val="0"/>
                </a:spcBef>
                <a:spcAft>
                  <a:spcPts val="0"/>
                </a:spcAft>
                <a:buClr>
                  <a:srgbClr val="800000"/>
                </a:buClr>
                <a:buSzTx/>
                <a:buFontTx/>
                <a:buNone/>
                <a:tabLst/>
                <a:defRPr/>
              </a:pPr>
              <a:r>
                <a:rPr kumimoji="0" lang="en-US" sz="1400" b="1" i="0" u="none" strike="noStrike" kern="1200" cap="none" spc="0" normalizeH="0" baseline="0" noProof="0" dirty="0">
                  <a:ln>
                    <a:noFill/>
                  </a:ln>
                  <a:solidFill>
                    <a:srgbClr val="9BBB59"/>
                  </a:solidFill>
                  <a:effectLst/>
                  <a:uLnTx/>
                  <a:uFillTx/>
                  <a:latin typeface="Calibri"/>
                  <a:ea typeface="+mn-ea"/>
                  <a:cs typeface="+mn-cs"/>
                </a:rPr>
                <a:t>Microstructure variables</a:t>
              </a:r>
              <a:endParaRPr kumimoji="0" lang="en-US" sz="1400" b="0" i="0" u="none" strike="noStrike" kern="1200" cap="none" spc="0" normalizeH="0" baseline="0" noProof="0" dirty="0">
                <a:ln>
                  <a:noFill/>
                </a:ln>
                <a:solidFill>
                  <a:srgbClr val="9BBB59"/>
                </a:solidFill>
                <a:effectLst/>
                <a:uLnTx/>
                <a:uFillTx/>
                <a:latin typeface="Calibri"/>
                <a:ea typeface="+mn-ea"/>
                <a:cs typeface="+mn-cs"/>
              </a:endParaRP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Average grain size</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Dislocation density</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H concentration</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Hydride fraction</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Point defect concentrations</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Loop density</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2</a:t>
              </a:r>
              <a:r>
                <a:rPr kumimoji="0" lang="en-US" sz="1400" b="0" i="0" u="none" strike="noStrike" kern="1200" cap="none" spc="0" normalizeH="0" baseline="30000" noProof="0" dirty="0">
                  <a:ln>
                    <a:noFill/>
                  </a:ln>
                  <a:solidFill>
                    <a:prstClr val="black"/>
                  </a:solidFill>
                  <a:effectLst/>
                  <a:uLnTx/>
                  <a:uFillTx/>
                  <a:latin typeface="Calibri"/>
                  <a:ea typeface="+mn-ea"/>
                  <a:cs typeface="+mn-cs"/>
                </a:rPr>
                <a:t>nd</a:t>
              </a:r>
              <a:r>
                <a:rPr kumimoji="0" lang="en-US" sz="1400" b="0" i="0" u="none" strike="noStrike" kern="1200" cap="none" spc="0" normalizeH="0" baseline="0" noProof="0" dirty="0">
                  <a:ln>
                    <a:noFill/>
                  </a:ln>
                  <a:solidFill>
                    <a:prstClr val="black"/>
                  </a:solidFill>
                  <a:effectLst/>
                  <a:uLnTx/>
                  <a:uFillTx/>
                  <a:latin typeface="Calibri"/>
                  <a:ea typeface="+mn-ea"/>
                  <a:cs typeface="+mn-cs"/>
                </a:rPr>
                <a:t> phase particle fraction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39" name="TextBox 38">
              <a:extLst>
                <a:ext uri="{FF2B5EF4-FFF2-40B4-BE49-F238E27FC236}">
                  <a16:creationId xmlns:a16="http://schemas.microsoft.com/office/drawing/2014/main" id="{1083E2A3-A58F-2541-A656-5C470A11D62B}"/>
                </a:ext>
              </a:extLst>
            </p:cNvPr>
            <p:cNvSpPr txBox="1"/>
            <p:nvPr/>
          </p:nvSpPr>
          <p:spPr>
            <a:xfrm>
              <a:off x="3754094" y="5500220"/>
              <a:ext cx="140477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8000"/>
                </a:buClr>
                <a:buSzTx/>
                <a:buFontTx/>
                <a:buNone/>
                <a:tabLst/>
                <a:defRPr/>
              </a:pPr>
              <a:r>
                <a:rPr kumimoji="0" lang="en-US" sz="1400" b="1" i="0" u="none" strike="noStrike" kern="1200" cap="none" spc="0" normalizeH="0" baseline="0" noProof="0" dirty="0">
                  <a:ln>
                    <a:noFill/>
                  </a:ln>
                  <a:solidFill>
                    <a:srgbClr val="008000"/>
                  </a:solidFill>
                  <a:effectLst/>
                  <a:uLnTx/>
                  <a:uFillTx/>
                  <a:latin typeface="Calibri"/>
                  <a:ea typeface="+mn-ea"/>
                  <a:cs typeface="+mn-cs"/>
                </a:rPr>
                <a:t>Gap variable</a:t>
              </a:r>
            </a:p>
            <a:p>
              <a:pPr marL="111125" marR="0" lvl="0" indent="-111125" algn="l" defTabSz="914400" rtl="0" eaLnBrk="1" fontAlgn="auto" latinLnBrk="0" hangingPunct="1">
                <a:lnSpc>
                  <a:spcPct val="100000"/>
                </a:lnSpc>
                <a:spcBef>
                  <a:spcPts val="0"/>
                </a:spcBef>
                <a:spcAft>
                  <a:spcPts val="0"/>
                </a:spcAft>
                <a:buClr>
                  <a:srgbClr val="008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Gap fission gas concentration</a:t>
              </a:r>
            </a:p>
          </p:txBody>
        </p:sp>
      </p:grpSp>
      <p:grpSp>
        <p:nvGrpSpPr>
          <p:cNvPr id="40" name="Group 39">
            <a:extLst>
              <a:ext uri="{FF2B5EF4-FFF2-40B4-BE49-F238E27FC236}">
                <a16:creationId xmlns:a16="http://schemas.microsoft.com/office/drawing/2014/main" id="{E5E4697C-DCF5-3047-9B2D-149EF892E07A}"/>
              </a:ext>
            </a:extLst>
          </p:cNvPr>
          <p:cNvGrpSpPr/>
          <p:nvPr/>
        </p:nvGrpSpPr>
        <p:grpSpPr>
          <a:xfrm>
            <a:off x="1744386" y="2689324"/>
            <a:ext cx="9030011" cy="3877422"/>
            <a:chOff x="74612" y="2261120"/>
            <a:chExt cx="9030011" cy="3877422"/>
          </a:xfrm>
        </p:grpSpPr>
        <p:sp>
          <p:nvSpPr>
            <p:cNvPr id="41" name="Rounded Rectangle 40">
              <a:extLst>
                <a:ext uri="{FF2B5EF4-FFF2-40B4-BE49-F238E27FC236}">
                  <a16:creationId xmlns:a16="http://schemas.microsoft.com/office/drawing/2014/main" id="{B4F617B0-4FB5-8149-8FDF-A6322B1706A3}"/>
                </a:ext>
              </a:extLst>
            </p:cNvPr>
            <p:cNvSpPr/>
            <p:nvPr/>
          </p:nvSpPr>
          <p:spPr bwMode="auto">
            <a:xfrm>
              <a:off x="7649803" y="2889262"/>
              <a:ext cx="1188720" cy="36308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Grain growth</a:t>
              </a:r>
            </a:p>
          </p:txBody>
        </p:sp>
        <p:sp>
          <p:nvSpPr>
            <p:cNvPr id="42" name="Rounded Rectangle 41">
              <a:extLst>
                <a:ext uri="{FF2B5EF4-FFF2-40B4-BE49-F238E27FC236}">
                  <a16:creationId xmlns:a16="http://schemas.microsoft.com/office/drawing/2014/main" id="{54F20F49-3743-DD43-93A9-333518797C90}"/>
                </a:ext>
              </a:extLst>
            </p:cNvPr>
            <p:cNvSpPr/>
            <p:nvPr/>
          </p:nvSpPr>
          <p:spPr bwMode="auto">
            <a:xfrm>
              <a:off x="7649803" y="3879844"/>
              <a:ext cx="1188720" cy="539531"/>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Defect prod. &amp; transport</a:t>
              </a:r>
            </a:p>
          </p:txBody>
        </p:sp>
        <p:sp>
          <p:nvSpPr>
            <p:cNvPr id="43" name="Rounded Rectangle 42">
              <a:extLst>
                <a:ext uri="{FF2B5EF4-FFF2-40B4-BE49-F238E27FC236}">
                  <a16:creationId xmlns:a16="http://schemas.microsoft.com/office/drawing/2014/main" id="{1301E9CD-8CF9-B147-AFA9-ED9BF7F3A0FB}"/>
                </a:ext>
              </a:extLst>
            </p:cNvPr>
            <p:cNvSpPr/>
            <p:nvPr/>
          </p:nvSpPr>
          <p:spPr bwMode="auto">
            <a:xfrm>
              <a:off x="7649803" y="4575740"/>
              <a:ext cx="1188720" cy="539531"/>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Fission gas behavior</a:t>
              </a:r>
            </a:p>
          </p:txBody>
        </p:sp>
        <p:sp>
          <p:nvSpPr>
            <p:cNvPr id="44" name="Rounded Rectangle 43">
              <a:extLst>
                <a:ext uri="{FF2B5EF4-FFF2-40B4-BE49-F238E27FC236}">
                  <a16:creationId xmlns:a16="http://schemas.microsoft.com/office/drawing/2014/main" id="{2D27BEB4-5ECA-5E47-9001-D30FD00A84FD}"/>
                </a:ext>
              </a:extLst>
            </p:cNvPr>
            <p:cNvSpPr/>
            <p:nvPr/>
          </p:nvSpPr>
          <p:spPr bwMode="auto">
            <a:xfrm>
              <a:off x="7649803" y="5293346"/>
              <a:ext cx="1188720" cy="34639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Densification</a:t>
              </a:r>
            </a:p>
          </p:txBody>
        </p:sp>
        <p:sp>
          <p:nvSpPr>
            <p:cNvPr id="45" name="TextBox 44">
              <a:extLst>
                <a:ext uri="{FF2B5EF4-FFF2-40B4-BE49-F238E27FC236}">
                  <a16:creationId xmlns:a16="http://schemas.microsoft.com/office/drawing/2014/main" id="{F1032A4E-0F47-7641-AA7F-F1D2A75040D4}"/>
                </a:ext>
              </a:extLst>
            </p:cNvPr>
            <p:cNvSpPr txBox="1"/>
            <p:nvPr/>
          </p:nvSpPr>
          <p:spPr>
            <a:xfrm>
              <a:off x="7383703" y="2261120"/>
              <a:ext cx="1720920"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F497D"/>
                  </a:solidFill>
                  <a:effectLst/>
                  <a:uLnTx/>
                  <a:uFillTx/>
                  <a:latin typeface="Arial" charset="0"/>
                  <a:ea typeface="ＭＳ Ｐゴシック" charset="0"/>
                </a:rPr>
                <a:t>Microstructure evolution models</a:t>
              </a:r>
              <a:endParaRPr kumimoji="0" lang="en-US" sz="1400" b="0" i="0" u="none" strike="noStrike" kern="1200" cap="none" spc="0" normalizeH="0" baseline="0" noProof="0" dirty="0">
                <a:ln>
                  <a:noFill/>
                </a:ln>
                <a:solidFill>
                  <a:srgbClr val="1F497D"/>
                </a:solidFill>
                <a:effectLst/>
                <a:uLnTx/>
                <a:uFillTx/>
                <a:latin typeface="Arial" charset="0"/>
                <a:ea typeface="ＭＳ Ｐゴシック" charset="0"/>
              </a:endParaRPr>
            </a:p>
          </p:txBody>
        </p:sp>
        <p:sp>
          <p:nvSpPr>
            <p:cNvPr id="46" name="Rounded Rectangle 45">
              <a:extLst>
                <a:ext uri="{FF2B5EF4-FFF2-40B4-BE49-F238E27FC236}">
                  <a16:creationId xmlns:a16="http://schemas.microsoft.com/office/drawing/2014/main" id="{CB00379A-3041-E14D-A8C1-F8A4D1C0D133}"/>
                </a:ext>
              </a:extLst>
            </p:cNvPr>
            <p:cNvSpPr/>
            <p:nvPr/>
          </p:nvSpPr>
          <p:spPr bwMode="auto">
            <a:xfrm>
              <a:off x="7649803" y="3387898"/>
              <a:ext cx="1188720" cy="36308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Plasticity</a:t>
              </a:r>
            </a:p>
          </p:txBody>
        </p:sp>
        <p:sp>
          <p:nvSpPr>
            <p:cNvPr id="47" name="Rounded Rectangle 46">
              <a:extLst>
                <a:ext uri="{FF2B5EF4-FFF2-40B4-BE49-F238E27FC236}">
                  <a16:creationId xmlns:a16="http://schemas.microsoft.com/office/drawing/2014/main" id="{A8EDF7AD-94CB-4A45-9EBD-45182FAC86BF}"/>
                </a:ext>
              </a:extLst>
            </p:cNvPr>
            <p:cNvSpPr/>
            <p:nvPr/>
          </p:nvSpPr>
          <p:spPr bwMode="auto">
            <a:xfrm>
              <a:off x="340712" y="2889262"/>
              <a:ext cx="1188720" cy="363086"/>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Grain growth</a:t>
              </a:r>
            </a:p>
          </p:txBody>
        </p:sp>
        <p:sp>
          <p:nvSpPr>
            <p:cNvPr id="48" name="Rounded Rectangle 47">
              <a:extLst>
                <a:ext uri="{FF2B5EF4-FFF2-40B4-BE49-F238E27FC236}">
                  <a16:creationId xmlns:a16="http://schemas.microsoft.com/office/drawing/2014/main" id="{F36764AD-3838-554E-811F-B71EFBA0A32C}"/>
                </a:ext>
              </a:extLst>
            </p:cNvPr>
            <p:cNvSpPr/>
            <p:nvPr/>
          </p:nvSpPr>
          <p:spPr bwMode="auto">
            <a:xfrm>
              <a:off x="340712" y="3879844"/>
              <a:ext cx="1188720" cy="539531"/>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Defect prod. &amp; transport</a:t>
              </a:r>
            </a:p>
          </p:txBody>
        </p:sp>
        <p:sp>
          <p:nvSpPr>
            <p:cNvPr id="49" name="Rounded Rectangle 48">
              <a:extLst>
                <a:ext uri="{FF2B5EF4-FFF2-40B4-BE49-F238E27FC236}">
                  <a16:creationId xmlns:a16="http://schemas.microsoft.com/office/drawing/2014/main" id="{4BABB1E1-F5F3-1645-9A19-FA66AD970BBD}"/>
                </a:ext>
              </a:extLst>
            </p:cNvPr>
            <p:cNvSpPr/>
            <p:nvPr/>
          </p:nvSpPr>
          <p:spPr bwMode="auto">
            <a:xfrm>
              <a:off x="340712" y="4575740"/>
              <a:ext cx="1188720" cy="539531"/>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Hydrogen transport</a:t>
              </a:r>
            </a:p>
          </p:txBody>
        </p:sp>
        <p:sp>
          <p:nvSpPr>
            <p:cNvPr id="50" name="TextBox 49">
              <a:extLst>
                <a:ext uri="{FF2B5EF4-FFF2-40B4-BE49-F238E27FC236}">
                  <a16:creationId xmlns:a16="http://schemas.microsoft.com/office/drawing/2014/main" id="{BDFE879B-BB30-764B-BD71-9E19BEFCE22C}"/>
                </a:ext>
              </a:extLst>
            </p:cNvPr>
            <p:cNvSpPr txBox="1"/>
            <p:nvPr/>
          </p:nvSpPr>
          <p:spPr>
            <a:xfrm>
              <a:off x="74612" y="2261120"/>
              <a:ext cx="1720920"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800000"/>
                  </a:solidFill>
                  <a:effectLst/>
                  <a:uLnTx/>
                  <a:uFillTx/>
                  <a:latin typeface="Arial" charset="0"/>
                  <a:ea typeface="ＭＳ Ｐゴシック" charset="0"/>
                </a:rPr>
                <a:t>Microstructure evolution models</a:t>
              </a:r>
              <a:endParaRPr kumimoji="0" lang="en-US" sz="1400" b="0" i="0" u="none" strike="noStrike" kern="1200" cap="none" spc="0" normalizeH="0" baseline="0" noProof="0" dirty="0">
                <a:ln>
                  <a:noFill/>
                </a:ln>
                <a:solidFill>
                  <a:srgbClr val="800000"/>
                </a:solidFill>
                <a:effectLst/>
                <a:uLnTx/>
                <a:uFillTx/>
                <a:latin typeface="Arial" charset="0"/>
                <a:ea typeface="ＭＳ Ｐゴシック" charset="0"/>
              </a:endParaRPr>
            </a:p>
          </p:txBody>
        </p:sp>
        <p:sp>
          <p:nvSpPr>
            <p:cNvPr id="51" name="Rounded Rectangle 50">
              <a:extLst>
                <a:ext uri="{FF2B5EF4-FFF2-40B4-BE49-F238E27FC236}">
                  <a16:creationId xmlns:a16="http://schemas.microsoft.com/office/drawing/2014/main" id="{E111B81B-9AAA-FF47-A7A4-78B8162247C3}"/>
                </a:ext>
              </a:extLst>
            </p:cNvPr>
            <p:cNvSpPr/>
            <p:nvPr/>
          </p:nvSpPr>
          <p:spPr bwMode="auto">
            <a:xfrm>
              <a:off x="340712" y="5236844"/>
              <a:ext cx="1188720" cy="474970"/>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Loop evolution</a:t>
              </a:r>
            </a:p>
          </p:txBody>
        </p:sp>
        <p:sp>
          <p:nvSpPr>
            <p:cNvPr id="52" name="Rounded Rectangle 51">
              <a:extLst>
                <a:ext uri="{FF2B5EF4-FFF2-40B4-BE49-F238E27FC236}">
                  <a16:creationId xmlns:a16="http://schemas.microsoft.com/office/drawing/2014/main" id="{0D102BE5-1A76-9647-9539-31D6753342F1}"/>
                </a:ext>
              </a:extLst>
            </p:cNvPr>
            <p:cNvSpPr/>
            <p:nvPr/>
          </p:nvSpPr>
          <p:spPr bwMode="auto">
            <a:xfrm>
              <a:off x="340712" y="3387898"/>
              <a:ext cx="1188720" cy="363086"/>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Plasticity</a:t>
              </a:r>
            </a:p>
          </p:txBody>
        </p:sp>
        <p:sp>
          <p:nvSpPr>
            <p:cNvPr id="53" name="Rounded Rectangle 52">
              <a:extLst>
                <a:ext uri="{FF2B5EF4-FFF2-40B4-BE49-F238E27FC236}">
                  <a16:creationId xmlns:a16="http://schemas.microsoft.com/office/drawing/2014/main" id="{FE694D2A-0C59-3E48-A374-EC59CCDB585E}"/>
                </a:ext>
              </a:extLst>
            </p:cNvPr>
            <p:cNvSpPr/>
            <p:nvPr/>
          </p:nvSpPr>
          <p:spPr bwMode="auto">
            <a:xfrm>
              <a:off x="7649803" y="5792144"/>
              <a:ext cx="1188720" cy="34639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Fracture</a:t>
              </a:r>
            </a:p>
          </p:txBody>
        </p:sp>
      </p:grpSp>
      <p:sp>
        <p:nvSpPr>
          <p:cNvPr id="54" name="Rectangle 53">
            <a:extLst>
              <a:ext uri="{FF2B5EF4-FFF2-40B4-BE49-F238E27FC236}">
                <a16:creationId xmlns:a16="http://schemas.microsoft.com/office/drawing/2014/main" id="{519D0A1C-ABA6-0441-B981-A48F18F2E21A}"/>
              </a:ext>
            </a:extLst>
          </p:cNvPr>
          <p:cNvSpPr/>
          <p:nvPr/>
        </p:nvSpPr>
        <p:spPr>
          <a:xfrm>
            <a:off x="1121099" y="1742186"/>
            <a:ext cx="1016527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Structure/property relationships connect the microstructure variables to the property values</a:t>
            </a:r>
          </a:p>
        </p:txBody>
      </p:sp>
      <p:grpSp>
        <p:nvGrpSpPr>
          <p:cNvPr id="61" name="Group 60">
            <a:extLst>
              <a:ext uri="{FF2B5EF4-FFF2-40B4-BE49-F238E27FC236}">
                <a16:creationId xmlns:a16="http://schemas.microsoft.com/office/drawing/2014/main" id="{4808F3B8-381F-9743-8A33-E83169CD1DD9}"/>
              </a:ext>
            </a:extLst>
          </p:cNvPr>
          <p:cNvGrpSpPr/>
          <p:nvPr/>
        </p:nvGrpSpPr>
        <p:grpSpPr>
          <a:xfrm>
            <a:off x="15680" y="2756291"/>
            <a:ext cx="1622407" cy="3600060"/>
            <a:chOff x="74612" y="2261120"/>
            <a:chExt cx="1720920" cy="3523832"/>
          </a:xfrm>
        </p:grpSpPr>
        <p:sp>
          <p:nvSpPr>
            <p:cNvPr id="55" name="Rounded Rectangle 54">
              <a:extLst>
                <a:ext uri="{FF2B5EF4-FFF2-40B4-BE49-F238E27FC236}">
                  <a16:creationId xmlns:a16="http://schemas.microsoft.com/office/drawing/2014/main" id="{4AA0C3C7-36C0-D14C-B025-524921025AD3}"/>
                </a:ext>
              </a:extLst>
            </p:cNvPr>
            <p:cNvSpPr/>
            <p:nvPr/>
          </p:nvSpPr>
          <p:spPr bwMode="auto">
            <a:xfrm>
              <a:off x="340712" y="2783338"/>
              <a:ext cx="1188720" cy="484837"/>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Elasticity tensor</a:t>
              </a:r>
            </a:p>
          </p:txBody>
        </p:sp>
        <p:sp>
          <p:nvSpPr>
            <p:cNvPr id="56" name="Rounded Rectangle 55">
              <a:extLst>
                <a:ext uri="{FF2B5EF4-FFF2-40B4-BE49-F238E27FC236}">
                  <a16:creationId xmlns:a16="http://schemas.microsoft.com/office/drawing/2014/main" id="{A3CB46FE-1B97-5F47-AE67-08CE8ADFC6DB}"/>
                </a:ext>
              </a:extLst>
            </p:cNvPr>
            <p:cNvSpPr/>
            <p:nvPr/>
          </p:nvSpPr>
          <p:spPr bwMode="auto">
            <a:xfrm>
              <a:off x="340712" y="3995521"/>
              <a:ext cx="1188720" cy="53953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Thermal conductivity</a:t>
              </a:r>
            </a:p>
          </p:txBody>
        </p:sp>
        <p:sp>
          <p:nvSpPr>
            <p:cNvPr id="57" name="Rounded Rectangle 56">
              <a:extLst>
                <a:ext uri="{FF2B5EF4-FFF2-40B4-BE49-F238E27FC236}">
                  <a16:creationId xmlns:a16="http://schemas.microsoft.com/office/drawing/2014/main" id="{D6C079BE-8AFE-A648-B627-72EF7FAADFD7}"/>
                </a:ext>
              </a:extLst>
            </p:cNvPr>
            <p:cNvSpPr/>
            <p:nvPr/>
          </p:nvSpPr>
          <p:spPr bwMode="auto">
            <a:xfrm>
              <a:off x="340712" y="4652752"/>
              <a:ext cx="1188720" cy="53953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Failure criteria</a:t>
              </a:r>
            </a:p>
          </p:txBody>
        </p:sp>
        <p:sp>
          <p:nvSpPr>
            <p:cNvPr id="58" name="Rounded Rectangle 57">
              <a:extLst>
                <a:ext uri="{FF2B5EF4-FFF2-40B4-BE49-F238E27FC236}">
                  <a16:creationId xmlns:a16="http://schemas.microsoft.com/office/drawing/2014/main" id="{9CF43F6C-D872-E24E-B471-9377C128ED74}"/>
                </a:ext>
              </a:extLst>
            </p:cNvPr>
            <p:cNvSpPr/>
            <p:nvPr/>
          </p:nvSpPr>
          <p:spPr bwMode="auto">
            <a:xfrm>
              <a:off x="340712" y="5309982"/>
              <a:ext cx="1188720" cy="47497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Dimensional change</a:t>
              </a:r>
            </a:p>
          </p:txBody>
        </p:sp>
        <p:sp>
          <p:nvSpPr>
            <p:cNvPr id="59" name="Rounded Rectangle 58">
              <a:extLst>
                <a:ext uri="{FF2B5EF4-FFF2-40B4-BE49-F238E27FC236}">
                  <a16:creationId xmlns:a16="http://schemas.microsoft.com/office/drawing/2014/main" id="{8E7B8CFE-76F7-3344-B1C5-C08E0DA040E0}"/>
                </a:ext>
              </a:extLst>
            </p:cNvPr>
            <p:cNvSpPr/>
            <p:nvPr/>
          </p:nvSpPr>
          <p:spPr bwMode="auto">
            <a:xfrm>
              <a:off x="340712" y="3385875"/>
              <a:ext cx="1188720" cy="491946"/>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Yield stress</a:t>
              </a:r>
            </a:p>
          </p:txBody>
        </p:sp>
        <p:sp>
          <p:nvSpPr>
            <p:cNvPr id="60" name="TextBox 59">
              <a:extLst>
                <a:ext uri="{FF2B5EF4-FFF2-40B4-BE49-F238E27FC236}">
                  <a16:creationId xmlns:a16="http://schemas.microsoft.com/office/drawing/2014/main" id="{01088076-EDF9-3B4B-ADBD-4ED1BFE54B6C}"/>
                </a:ext>
              </a:extLst>
            </p:cNvPr>
            <p:cNvSpPr txBox="1"/>
            <p:nvPr/>
          </p:nvSpPr>
          <p:spPr>
            <a:xfrm>
              <a:off x="74612" y="2261120"/>
              <a:ext cx="1720920" cy="478116"/>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800000"/>
                  </a:solidFill>
                  <a:effectLst/>
                  <a:uLnTx/>
                  <a:uFillTx/>
                  <a:latin typeface="Arial" charset="0"/>
                  <a:ea typeface="ＭＳ Ｐゴシック" charset="0"/>
                </a:rPr>
                <a:t>Cladding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800000"/>
                  </a:solidFill>
                  <a:effectLst/>
                  <a:uLnTx/>
                  <a:uFillTx/>
                  <a:latin typeface="Arial" charset="0"/>
                  <a:ea typeface="ＭＳ Ｐゴシック" charset="0"/>
                </a:rPr>
                <a:t>Property values</a:t>
              </a:r>
              <a:endParaRPr kumimoji="0" lang="en-US" sz="1200" b="0" i="0" u="none" strike="noStrike" kern="1200" cap="none" spc="0" normalizeH="0" baseline="0" noProof="0" dirty="0">
                <a:ln>
                  <a:noFill/>
                </a:ln>
                <a:solidFill>
                  <a:srgbClr val="800000"/>
                </a:solidFill>
                <a:effectLst/>
                <a:uLnTx/>
                <a:uFillTx/>
                <a:latin typeface="Arial" charset="0"/>
                <a:ea typeface="ＭＳ Ｐゴシック" charset="0"/>
              </a:endParaRPr>
            </a:p>
          </p:txBody>
        </p:sp>
      </p:grpSp>
      <p:grpSp>
        <p:nvGrpSpPr>
          <p:cNvPr id="69" name="Group 68">
            <a:extLst>
              <a:ext uri="{FF2B5EF4-FFF2-40B4-BE49-F238E27FC236}">
                <a16:creationId xmlns:a16="http://schemas.microsoft.com/office/drawing/2014/main" id="{15AE8BF6-F2AD-6B4B-A12F-AC6D1AE7E248}"/>
              </a:ext>
            </a:extLst>
          </p:cNvPr>
          <p:cNvGrpSpPr/>
          <p:nvPr/>
        </p:nvGrpSpPr>
        <p:grpSpPr>
          <a:xfrm>
            <a:off x="10710476" y="2623868"/>
            <a:ext cx="1481524" cy="4043220"/>
            <a:chOff x="7491645" y="2261120"/>
            <a:chExt cx="1566190" cy="4084720"/>
          </a:xfrm>
        </p:grpSpPr>
        <p:sp>
          <p:nvSpPr>
            <p:cNvPr id="62" name="Rounded Rectangle 61">
              <a:extLst>
                <a:ext uri="{FF2B5EF4-FFF2-40B4-BE49-F238E27FC236}">
                  <a16:creationId xmlns:a16="http://schemas.microsoft.com/office/drawing/2014/main" id="{896D47A9-3F74-704A-B09A-B5D75E828959}"/>
                </a:ext>
              </a:extLst>
            </p:cNvPr>
            <p:cNvSpPr/>
            <p:nvPr/>
          </p:nvSpPr>
          <p:spPr bwMode="auto">
            <a:xfrm>
              <a:off x="7784515" y="2783338"/>
              <a:ext cx="1180994" cy="46901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Elasticity tensor</a:t>
              </a:r>
            </a:p>
          </p:txBody>
        </p:sp>
        <p:sp>
          <p:nvSpPr>
            <p:cNvPr id="63" name="Rounded Rectangle 62">
              <a:extLst>
                <a:ext uri="{FF2B5EF4-FFF2-40B4-BE49-F238E27FC236}">
                  <a16:creationId xmlns:a16="http://schemas.microsoft.com/office/drawing/2014/main" id="{B7A716BC-E92A-924B-B9D9-F56DC4C4BB81}"/>
                </a:ext>
              </a:extLst>
            </p:cNvPr>
            <p:cNvSpPr/>
            <p:nvPr/>
          </p:nvSpPr>
          <p:spPr bwMode="auto">
            <a:xfrm>
              <a:off x="7780652" y="3973312"/>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Fracture stress</a:t>
              </a:r>
            </a:p>
          </p:txBody>
        </p:sp>
        <p:sp>
          <p:nvSpPr>
            <p:cNvPr id="64" name="Rounded Rectangle 63">
              <a:extLst>
                <a:ext uri="{FF2B5EF4-FFF2-40B4-BE49-F238E27FC236}">
                  <a16:creationId xmlns:a16="http://schemas.microsoft.com/office/drawing/2014/main" id="{2BAF1FEB-000C-DD4B-8C66-33146B157A58}"/>
                </a:ext>
              </a:extLst>
            </p:cNvPr>
            <p:cNvSpPr/>
            <p:nvPr/>
          </p:nvSpPr>
          <p:spPr bwMode="auto">
            <a:xfrm>
              <a:off x="7780652" y="4627352"/>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Melting temperature</a:t>
              </a:r>
            </a:p>
          </p:txBody>
        </p:sp>
        <p:sp>
          <p:nvSpPr>
            <p:cNvPr id="65" name="Rounded Rectangle 64">
              <a:extLst>
                <a:ext uri="{FF2B5EF4-FFF2-40B4-BE49-F238E27FC236}">
                  <a16:creationId xmlns:a16="http://schemas.microsoft.com/office/drawing/2014/main" id="{B9B56DBC-E3CC-C24D-B0AA-E60957D733D0}"/>
                </a:ext>
              </a:extLst>
            </p:cNvPr>
            <p:cNvSpPr/>
            <p:nvPr/>
          </p:nvSpPr>
          <p:spPr bwMode="auto">
            <a:xfrm>
              <a:off x="7780652" y="5870870"/>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Dimensional change</a:t>
              </a:r>
            </a:p>
          </p:txBody>
        </p:sp>
        <p:sp>
          <p:nvSpPr>
            <p:cNvPr id="66" name="Rounded Rectangle 65">
              <a:extLst>
                <a:ext uri="{FF2B5EF4-FFF2-40B4-BE49-F238E27FC236}">
                  <a16:creationId xmlns:a16="http://schemas.microsoft.com/office/drawing/2014/main" id="{D6CEC3F9-722F-7842-A28D-B420132A5D99}"/>
                </a:ext>
              </a:extLst>
            </p:cNvPr>
            <p:cNvSpPr/>
            <p:nvPr/>
          </p:nvSpPr>
          <p:spPr bwMode="auto">
            <a:xfrm>
              <a:off x="7780652" y="3366857"/>
              <a:ext cx="1188720" cy="491946"/>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Thermal conductivity</a:t>
              </a:r>
            </a:p>
          </p:txBody>
        </p:sp>
        <p:sp>
          <p:nvSpPr>
            <p:cNvPr id="67" name="Rounded Rectangle 66">
              <a:extLst>
                <a:ext uri="{FF2B5EF4-FFF2-40B4-BE49-F238E27FC236}">
                  <a16:creationId xmlns:a16="http://schemas.microsoft.com/office/drawing/2014/main" id="{7E26D34C-100B-C14E-BAC2-9C68B9671144}"/>
                </a:ext>
              </a:extLst>
            </p:cNvPr>
            <p:cNvSpPr/>
            <p:nvPr/>
          </p:nvSpPr>
          <p:spPr bwMode="auto">
            <a:xfrm>
              <a:off x="7780652" y="5281392"/>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Diffusion constants</a:t>
              </a:r>
            </a:p>
          </p:txBody>
        </p:sp>
        <p:sp>
          <p:nvSpPr>
            <p:cNvPr id="68" name="TextBox 67">
              <a:extLst>
                <a:ext uri="{FF2B5EF4-FFF2-40B4-BE49-F238E27FC236}">
                  <a16:creationId xmlns:a16="http://schemas.microsoft.com/office/drawing/2014/main" id="{85C692FF-EEB8-544E-936E-33E6125BD04E}"/>
                </a:ext>
              </a:extLst>
            </p:cNvPr>
            <p:cNvSpPr txBox="1"/>
            <p:nvPr/>
          </p:nvSpPr>
          <p:spPr>
            <a:xfrm>
              <a:off x="7491645" y="2261120"/>
              <a:ext cx="1566190" cy="466404"/>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F497D"/>
                  </a:solidFill>
                  <a:effectLst/>
                  <a:uLnTx/>
                  <a:uFillTx/>
                  <a:latin typeface="Arial" charset="0"/>
                  <a:ea typeface="ＭＳ Ｐゴシック" charset="0"/>
                </a:rPr>
                <a:t>Fuel </a:t>
              </a:r>
              <a:br>
                <a:rPr kumimoji="0" lang="en-US" sz="1200" b="1" i="0" u="none" strike="noStrike" kern="1200" cap="none" spc="0" normalizeH="0" baseline="0" noProof="0" dirty="0">
                  <a:ln>
                    <a:noFill/>
                  </a:ln>
                  <a:solidFill>
                    <a:srgbClr val="1F497D"/>
                  </a:solidFill>
                  <a:effectLst/>
                  <a:uLnTx/>
                  <a:uFillTx/>
                  <a:latin typeface="Arial" charset="0"/>
                  <a:ea typeface="ＭＳ Ｐゴシック" charset="0"/>
                </a:rPr>
              </a:br>
              <a:r>
                <a:rPr kumimoji="0" lang="en-US" sz="1200" b="1" i="0" u="none" strike="noStrike" kern="1200" cap="none" spc="0" normalizeH="0" baseline="0" noProof="0" dirty="0">
                  <a:ln>
                    <a:noFill/>
                  </a:ln>
                  <a:solidFill>
                    <a:srgbClr val="1F497D"/>
                  </a:solidFill>
                  <a:effectLst/>
                  <a:uLnTx/>
                  <a:uFillTx/>
                  <a:latin typeface="Arial" charset="0"/>
                  <a:ea typeface="ＭＳ Ｐゴシック" charset="0"/>
                </a:rPr>
                <a:t>Property values</a:t>
              </a:r>
              <a:endParaRPr kumimoji="0" lang="en-US" sz="1200" b="0" i="0" u="none" strike="noStrike" kern="1200" cap="none" spc="0" normalizeH="0" baseline="0" noProof="0" dirty="0">
                <a:ln>
                  <a:noFill/>
                </a:ln>
                <a:solidFill>
                  <a:srgbClr val="1F497D"/>
                </a:solidFill>
                <a:effectLst/>
                <a:uLnTx/>
                <a:uFillTx/>
                <a:latin typeface="Arial" charset="0"/>
                <a:ea typeface="ＭＳ Ｐゴシック" charset="0"/>
              </a:endParaRPr>
            </a:p>
          </p:txBody>
        </p:sp>
      </p:grpSp>
    </p:spTree>
    <p:extLst>
      <p:ext uri="{BB962C8B-B14F-4D97-AF65-F5344CB8AC3E}">
        <p14:creationId xmlns:p14="http://schemas.microsoft.com/office/powerpoint/2010/main" val="1989324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0DB80-B7E2-514E-96D7-D7854F856644}"/>
              </a:ext>
            </a:extLst>
          </p:cNvPr>
          <p:cNvSpPr>
            <a:spLocks noGrp="1"/>
          </p:cNvSpPr>
          <p:nvPr>
            <p:ph type="title"/>
          </p:nvPr>
        </p:nvSpPr>
        <p:spPr/>
        <p:txBody>
          <a:bodyPr/>
          <a:lstStyle/>
          <a:p>
            <a:r>
              <a:rPr lang="en-US" dirty="0"/>
              <a:t>Example: fission gas behavior in the fuel</a:t>
            </a:r>
          </a:p>
        </p:txBody>
      </p:sp>
      <p:sp>
        <p:nvSpPr>
          <p:cNvPr id="3" name="Content Placeholder 2">
            <a:extLst>
              <a:ext uri="{FF2B5EF4-FFF2-40B4-BE49-F238E27FC236}">
                <a16:creationId xmlns:a16="http://schemas.microsoft.com/office/drawing/2014/main" id="{6222C8A9-2E1F-474E-81CE-D8FB6A8B8178}"/>
              </a:ext>
            </a:extLst>
          </p:cNvPr>
          <p:cNvSpPr>
            <a:spLocks noGrp="1"/>
          </p:cNvSpPr>
          <p:nvPr>
            <p:ph idx="1"/>
          </p:nvPr>
        </p:nvSpPr>
        <p:spPr>
          <a:xfrm>
            <a:off x="609600" y="2160494"/>
            <a:ext cx="3846944" cy="4349635"/>
          </a:xfrm>
        </p:spPr>
        <p:txBody>
          <a:bodyPr>
            <a:normAutofit fontScale="92500" lnSpcReduction="20000"/>
          </a:bodyPr>
          <a:lstStyle/>
          <a:p>
            <a:r>
              <a:rPr lang="en-US" dirty="0"/>
              <a:t>Take into account a finite set of variables to describe the state of the material</a:t>
            </a:r>
          </a:p>
          <a:p>
            <a:r>
              <a:rPr lang="en-US" dirty="0"/>
              <a:t>Utilize a mechanistic model of fission gas behavior to predict the evolution of the microstructure</a:t>
            </a:r>
          </a:p>
          <a:p>
            <a:r>
              <a:rPr lang="en-US" dirty="0"/>
              <a:t>Utilize this updated microstructure to inform a number of structure/property relationships</a:t>
            </a:r>
          </a:p>
        </p:txBody>
      </p:sp>
      <p:sp>
        <p:nvSpPr>
          <p:cNvPr id="4" name="Slide Number Placeholder 3">
            <a:extLst>
              <a:ext uri="{FF2B5EF4-FFF2-40B4-BE49-F238E27FC236}">
                <a16:creationId xmlns:a16="http://schemas.microsoft.com/office/drawing/2014/main" id="{C6988773-D011-7540-A2FD-8C6ED662489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24" name="Group 23">
            <a:extLst>
              <a:ext uri="{FF2B5EF4-FFF2-40B4-BE49-F238E27FC236}">
                <a16:creationId xmlns:a16="http://schemas.microsoft.com/office/drawing/2014/main" id="{E1A28F25-5A98-AD43-A02A-8A45379A691B}"/>
              </a:ext>
            </a:extLst>
          </p:cNvPr>
          <p:cNvGrpSpPr/>
          <p:nvPr/>
        </p:nvGrpSpPr>
        <p:grpSpPr>
          <a:xfrm>
            <a:off x="4601817" y="1861378"/>
            <a:ext cx="7187183" cy="4494973"/>
            <a:chOff x="3364224" y="1591066"/>
            <a:chExt cx="8662299" cy="4977481"/>
          </a:xfrm>
        </p:grpSpPr>
        <p:pic>
          <p:nvPicPr>
            <p:cNvPr id="5" name="Picture 7" descr="temp_3Dslice.png">
              <a:extLst>
                <a:ext uri="{FF2B5EF4-FFF2-40B4-BE49-F238E27FC236}">
                  <a16:creationId xmlns:a16="http://schemas.microsoft.com/office/drawing/2014/main" id="{63567100-E11B-7048-9524-73D29247FC88}"/>
                </a:ext>
              </a:extLst>
            </p:cNvPr>
            <p:cNvPicPr>
              <a:picLocks noChangeAspect="1"/>
            </p:cNvPicPr>
            <p:nvPr/>
          </p:nvPicPr>
          <p:blipFill>
            <a:blip r:embed="rId2" cstate="screen">
              <a:alphaModFix amt="49000"/>
              <a:extLst>
                <a:ext uri="{28A0092B-C50C-407E-A947-70E740481C1C}">
                  <a14:useLocalDpi xmlns:a14="http://schemas.microsoft.com/office/drawing/2010/main"/>
                </a:ext>
              </a:extLst>
            </a:blip>
            <a:srcRect/>
            <a:stretch>
              <a:fillRect/>
            </a:stretch>
          </p:blipFill>
          <p:spPr bwMode="auto">
            <a:xfrm>
              <a:off x="3364224" y="1591066"/>
              <a:ext cx="1257913" cy="2511801"/>
            </a:xfrm>
            <a:prstGeom prst="rect">
              <a:avLst/>
            </a:prstGeom>
            <a:noFill/>
            <a:ln>
              <a:noFill/>
            </a:ln>
            <a:extLst>
              <a:ext uri="{909E8E84-426E-40dd-AFC4-6F175D3DCCD1}">
                <a14:hiddenFill xmlns:a14="http://schemas.microsoft.com/office/drawing/2010/main" xmlns="">
                  <a:solidFill>
                    <a:srgbClr val="FFFFFF">
                      <a:alpha val="49001"/>
                    </a:srgbClr>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ounded Rectangle 5">
              <a:extLst>
                <a:ext uri="{FF2B5EF4-FFF2-40B4-BE49-F238E27FC236}">
                  <a16:creationId xmlns:a16="http://schemas.microsoft.com/office/drawing/2014/main" id="{49A4D554-E237-6242-9FF4-1F85E9983491}"/>
                </a:ext>
              </a:extLst>
            </p:cNvPr>
            <p:cNvSpPr/>
            <p:nvPr/>
          </p:nvSpPr>
          <p:spPr bwMode="auto">
            <a:xfrm>
              <a:off x="4269126" y="4338055"/>
              <a:ext cx="1491386" cy="66851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Model of fission gas behavior</a:t>
              </a:r>
            </a:p>
          </p:txBody>
        </p:sp>
        <p:grpSp>
          <p:nvGrpSpPr>
            <p:cNvPr id="7" name="Group 6">
              <a:extLst>
                <a:ext uri="{FF2B5EF4-FFF2-40B4-BE49-F238E27FC236}">
                  <a16:creationId xmlns:a16="http://schemas.microsoft.com/office/drawing/2014/main" id="{E60220B5-C353-3843-9E85-0692355A8FAC}"/>
                </a:ext>
              </a:extLst>
            </p:cNvPr>
            <p:cNvGrpSpPr/>
            <p:nvPr/>
          </p:nvGrpSpPr>
          <p:grpSpPr>
            <a:xfrm>
              <a:off x="4203324" y="1944902"/>
              <a:ext cx="5574890" cy="364342"/>
              <a:chOff x="943289" y="1785876"/>
              <a:chExt cx="5574890" cy="364342"/>
            </a:xfrm>
          </p:grpSpPr>
          <p:sp>
            <p:nvSpPr>
              <p:cNvPr id="8" name="Rectangle 7">
                <a:extLst>
                  <a:ext uri="{FF2B5EF4-FFF2-40B4-BE49-F238E27FC236}">
                    <a16:creationId xmlns:a16="http://schemas.microsoft.com/office/drawing/2014/main" id="{5A14CAFE-7E69-4C46-B29D-B7C7A0428980}"/>
                  </a:ext>
                </a:extLst>
              </p:cNvPr>
              <p:cNvSpPr/>
              <p:nvPr/>
            </p:nvSpPr>
            <p:spPr>
              <a:xfrm>
                <a:off x="943289" y="1888459"/>
                <a:ext cx="65802" cy="98700"/>
              </a:xfrm>
              <a:prstGeom prst="rect">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9" name="TextBox 8">
                <a:extLst>
                  <a:ext uri="{FF2B5EF4-FFF2-40B4-BE49-F238E27FC236}">
                    <a16:creationId xmlns:a16="http://schemas.microsoft.com/office/drawing/2014/main" id="{2B38576B-F49E-3A4C-8CDB-3B3EF901AF23}"/>
                  </a:ext>
                </a:extLst>
              </p:cNvPr>
              <p:cNvSpPr txBox="1"/>
              <p:nvPr/>
            </p:nvSpPr>
            <p:spPr>
              <a:xfrm>
                <a:off x="1184180" y="1793000"/>
                <a:ext cx="1121303" cy="281173"/>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4F81BD"/>
                    </a:solidFill>
                    <a:effectLst/>
                    <a:uLnTx/>
                    <a:uFillTx/>
                    <a:latin typeface="Arial" charset="0"/>
                    <a:ea typeface="ＭＳ Ｐゴシック" charset="0"/>
                  </a:rPr>
                  <a:t>Variables</a:t>
                </a:r>
                <a:endParaRPr kumimoji="0" lang="en-US" sz="1050" b="0" i="0" u="none" strike="noStrike" kern="1200" cap="none" spc="0" normalizeH="0" baseline="0" noProof="0" dirty="0">
                  <a:ln>
                    <a:noFill/>
                  </a:ln>
                  <a:solidFill>
                    <a:srgbClr val="4F81BD"/>
                  </a:solidFill>
                  <a:effectLst/>
                  <a:uLnTx/>
                  <a:uFillTx/>
                  <a:latin typeface="Arial" charset="0"/>
                  <a:ea typeface="ＭＳ Ｐゴシック" charset="0"/>
                </a:endParaRPr>
              </a:p>
            </p:txBody>
          </p:sp>
          <p:sp>
            <p:nvSpPr>
              <p:cNvPr id="10" name="Rounded Rectangle 9">
                <a:extLst>
                  <a:ext uri="{FF2B5EF4-FFF2-40B4-BE49-F238E27FC236}">
                    <a16:creationId xmlns:a16="http://schemas.microsoft.com/office/drawing/2014/main" id="{7E0D222D-8213-5E45-8B8A-99138BADD24C}"/>
                  </a:ext>
                </a:extLst>
              </p:cNvPr>
              <p:cNvSpPr/>
              <p:nvPr/>
            </p:nvSpPr>
            <p:spPr bwMode="auto">
              <a:xfrm>
                <a:off x="2273839" y="1785876"/>
                <a:ext cx="142494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Temperature</a:t>
                </a:r>
              </a:p>
            </p:txBody>
          </p:sp>
          <p:sp>
            <p:nvSpPr>
              <p:cNvPr id="11" name="Rounded Rectangle 10">
                <a:extLst>
                  <a:ext uri="{FF2B5EF4-FFF2-40B4-BE49-F238E27FC236}">
                    <a16:creationId xmlns:a16="http://schemas.microsoft.com/office/drawing/2014/main" id="{CA391329-D1AA-AF44-8020-582FFFD89F60}"/>
                  </a:ext>
                </a:extLst>
              </p:cNvPr>
              <p:cNvSpPr/>
              <p:nvPr/>
            </p:nvSpPr>
            <p:spPr bwMode="auto">
              <a:xfrm>
                <a:off x="3774979" y="1787132"/>
                <a:ext cx="129540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Displacement</a:t>
                </a:r>
              </a:p>
            </p:txBody>
          </p:sp>
          <p:sp>
            <p:nvSpPr>
              <p:cNvPr id="12" name="Rounded Rectangle 11">
                <a:extLst>
                  <a:ext uri="{FF2B5EF4-FFF2-40B4-BE49-F238E27FC236}">
                    <a16:creationId xmlns:a16="http://schemas.microsoft.com/office/drawing/2014/main" id="{8AD14357-1321-5141-92B5-73CFEF0B9E22}"/>
                  </a:ext>
                </a:extLst>
              </p:cNvPr>
              <p:cNvSpPr/>
              <p:nvPr/>
            </p:nvSpPr>
            <p:spPr bwMode="auto">
              <a:xfrm>
                <a:off x="5139699" y="1787132"/>
                <a:ext cx="137848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Stoichiometry</a:t>
                </a:r>
              </a:p>
            </p:txBody>
          </p:sp>
        </p:grpSp>
        <p:sp>
          <p:nvSpPr>
            <p:cNvPr id="13" name="Rounded Rectangle 12">
              <a:extLst>
                <a:ext uri="{FF2B5EF4-FFF2-40B4-BE49-F238E27FC236}">
                  <a16:creationId xmlns:a16="http://schemas.microsoft.com/office/drawing/2014/main" id="{91B1EB3F-6790-3842-A030-843982FFE2C7}"/>
                </a:ext>
              </a:extLst>
            </p:cNvPr>
            <p:cNvSpPr/>
            <p:nvPr/>
          </p:nvSpPr>
          <p:spPr>
            <a:xfrm>
              <a:off x="8718374" y="4341907"/>
              <a:ext cx="1769503" cy="68885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a:ea typeface="+mn-ea"/>
                  <a:cs typeface="+mn-cs"/>
                </a:rPr>
                <a:t>Structure/property relationships</a:t>
              </a:r>
            </a:p>
          </p:txBody>
        </p:sp>
        <p:grpSp>
          <p:nvGrpSpPr>
            <p:cNvPr id="14" name="Group 13">
              <a:extLst>
                <a:ext uri="{FF2B5EF4-FFF2-40B4-BE49-F238E27FC236}">
                  <a16:creationId xmlns:a16="http://schemas.microsoft.com/office/drawing/2014/main" id="{C250E191-5C76-8A48-A997-0C16F1FBFB0D}"/>
                </a:ext>
              </a:extLst>
            </p:cNvPr>
            <p:cNvGrpSpPr/>
            <p:nvPr/>
          </p:nvGrpSpPr>
          <p:grpSpPr>
            <a:xfrm>
              <a:off x="10796524" y="3050183"/>
              <a:ext cx="1229999" cy="3518364"/>
              <a:chOff x="7536489" y="2891157"/>
              <a:chExt cx="1229999" cy="3518364"/>
            </a:xfrm>
          </p:grpSpPr>
          <p:sp>
            <p:nvSpPr>
              <p:cNvPr id="15" name="Rounded Rectangle 14">
                <a:extLst>
                  <a:ext uri="{FF2B5EF4-FFF2-40B4-BE49-F238E27FC236}">
                    <a16:creationId xmlns:a16="http://schemas.microsoft.com/office/drawing/2014/main" id="{E72F01D1-FC41-EB48-9EF3-59CB4929AD3F}"/>
                  </a:ext>
                </a:extLst>
              </p:cNvPr>
              <p:cNvSpPr/>
              <p:nvPr/>
            </p:nvSpPr>
            <p:spPr bwMode="auto">
              <a:xfrm>
                <a:off x="7536489" y="2891157"/>
                <a:ext cx="1180994" cy="46901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Elasticity tensor</a:t>
                </a:r>
              </a:p>
            </p:txBody>
          </p:sp>
          <p:sp>
            <p:nvSpPr>
              <p:cNvPr id="16" name="Rounded Rectangle 15">
                <a:extLst>
                  <a:ext uri="{FF2B5EF4-FFF2-40B4-BE49-F238E27FC236}">
                    <a16:creationId xmlns:a16="http://schemas.microsoft.com/office/drawing/2014/main" id="{470CCC6F-9A3E-104A-A96A-2833476E5BC6}"/>
                  </a:ext>
                </a:extLst>
              </p:cNvPr>
              <p:cNvSpPr/>
              <p:nvPr/>
            </p:nvSpPr>
            <p:spPr bwMode="auto">
              <a:xfrm>
                <a:off x="7577768" y="4075719"/>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Fracture stress</a:t>
                </a:r>
              </a:p>
            </p:txBody>
          </p:sp>
          <p:sp>
            <p:nvSpPr>
              <p:cNvPr id="17" name="Rounded Rectangle 16">
                <a:extLst>
                  <a:ext uri="{FF2B5EF4-FFF2-40B4-BE49-F238E27FC236}">
                    <a16:creationId xmlns:a16="http://schemas.microsoft.com/office/drawing/2014/main" id="{E84BBEE4-F397-3742-86A3-3473B45B40C2}"/>
                  </a:ext>
                </a:extLst>
              </p:cNvPr>
              <p:cNvSpPr/>
              <p:nvPr/>
            </p:nvSpPr>
            <p:spPr bwMode="auto">
              <a:xfrm>
                <a:off x="7577768" y="4727053"/>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Dimensional change</a:t>
                </a:r>
              </a:p>
            </p:txBody>
          </p:sp>
          <p:sp>
            <p:nvSpPr>
              <p:cNvPr id="18" name="Rounded Rectangle 17">
                <a:extLst>
                  <a:ext uri="{FF2B5EF4-FFF2-40B4-BE49-F238E27FC236}">
                    <a16:creationId xmlns:a16="http://schemas.microsoft.com/office/drawing/2014/main" id="{3AEC03FA-8256-294C-80D9-327488ACEFD4}"/>
                  </a:ext>
                </a:extLst>
              </p:cNvPr>
              <p:cNvSpPr/>
              <p:nvPr/>
            </p:nvSpPr>
            <p:spPr bwMode="auto">
              <a:xfrm>
                <a:off x="7536489" y="3471970"/>
                <a:ext cx="1188720" cy="491946"/>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Thermal conductivity</a:t>
                </a:r>
              </a:p>
            </p:txBody>
          </p:sp>
          <p:sp>
            <p:nvSpPr>
              <p:cNvPr id="19" name="Rounded Rectangle 18">
                <a:extLst>
                  <a:ext uri="{FF2B5EF4-FFF2-40B4-BE49-F238E27FC236}">
                    <a16:creationId xmlns:a16="http://schemas.microsoft.com/office/drawing/2014/main" id="{551F1DBA-2BE0-FD43-806A-0EE66E4DDC10}"/>
                  </a:ext>
                </a:extLst>
              </p:cNvPr>
              <p:cNvSpPr/>
              <p:nvPr/>
            </p:nvSpPr>
            <p:spPr bwMode="auto">
              <a:xfrm>
                <a:off x="7577768" y="5313826"/>
                <a:ext cx="1188720" cy="491946"/>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Gap conductance</a:t>
                </a:r>
              </a:p>
            </p:txBody>
          </p:sp>
          <p:sp>
            <p:nvSpPr>
              <p:cNvPr id="20" name="Rounded Rectangle 19">
                <a:extLst>
                  <a:ext uri="{FF2B5EF4-FFF2-40B4-BE49-F238E27FC236}">
                    <a16:creationId xmlns:a16="http://schemas.microsoft.com/office/drawing/2014/main" id="{71D1C269-BE5D-BD40-A085-92D7DFF031B5}"/>
                  </a:ext>
                </a:extLst>
              </p:cNvPr>
              <p:cNvSpPr/>
              <p:nvPr/>
            </p:nvSpPr>
            <p:spPr bwMode="auto">
              <a:xfrm>
                <a:off x="7577768" y="5917575"/>
                <a:ext cx="1188720" cy="491946"/>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Gap pressure</a:t>
                </a:r>
              </a:p>
            </p:txBody>
          </p:sp>
        </p:grpSp>
        <p:grpSp>
          <p:nvGrpSpPr>
            <p:cNvPr id="21" name="Group 20">
              <a:extLst>
                <a:ext uri="{FF2B5EF4-FFF2-40B4-BE49-F238E27FC236}">
                  <a16:creationId xmlns:a16="http://schemas.microsoft.com/office/drawing/2014/main" id="{65B0426D-6FEB-6848-AE6A-061563BA58F6}"/>
                </a:ext>
              </a:extLst>
            </p:cNvPr>
            <p:cNvGrpSpPr/>
            <p:nvPr/>
          </p:nvGrpSpPr>
          <p:grpSpPr>
            <a:xfrm>
              <a:off x="6103938" y="2957243"/>
              <a:ext cx="2226476" cy="2798370"/>
              <a:chOff x="2843903" y="2798217"/>
              <a:chExt cx="2226476" cy="2798370"/>
            </a:xfrm>
          </p:grpSpPr>
          <p:sp>
            <p:nvSpPr>
              <p:cNvPr id="22" name="TextBox 21">
                <a:extLst>
                  <a:ext uri="{FF2B5EF4-FFF2-40B4-BE49-F238E27FC236}">
                    <a16:creationId xmlns:a16="http://schemas.microsoft.com/office/drawing/2014/main" id="{EE23584D-A2DB-4E4E-97C9-C6056B54C107}"/>
                  </a:ext>
                </a:extLst>
              </p:cNvPr>
              <p:cNvSpPr txBox="1"/>
              <p:nvPr/>
            </p:nvSpPr>
            <p:spPr>
              <a:xfrm>
                <a:off x="2843903" y="4420777"/>
                <a:ext cx="2226476" cy="1175810"/>
              </a:xfrm>
              <a:prstGeom prst="rect">
                <a:avLst/>
              </a:prstGeom>
              <a:noFill/>
            </p:spPr>
            <p:txBody>
              <a:bodyPr wrap="square" rtlCol="0">
                <a:spAutoFit/>
              </a:bodyPr>
              <a:lstStyle/>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Dissolved fission products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Fission gas bubble fraction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Grain boundary fission gas bubble coverage</a:t>
                </a:r>
              </a:p>
              <a:p>
                <a:pPr marL="111125" marR="0" lvl="0" indent="-111125" algn="l" defTabSz="914400" rtl="0" eaLnBrk="1" fontAlgn="auto" latinLnBrk="0" hangingPunct="1">
                  <a:lnSpc>
                    <a:spcPct val="100000"/>
                  </a:lnSpc>
                  <a:spcBef>
                    <a:spcPts val="0"/>
                  </a:spcBef>
                  <a:spcAft>
                    <a:spcPts val="0"/>
                  </a:spcAft>
                  <a:buClr>
                    <a:srgbClr val="008000"/>
                  </a:buClr>
                  <a:buSzTx/>
                  <a:buFont typeface="Arial"/>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Gap fission gas concentration</a:t>
                </a:r>
              </a:p>
            </p:txBody>
          </p:sp>
          <p:pic>
            <p:nvPicPr>
              <p:cNvPr id="23" name="Picture 3">
                <a:extLst>
                  <a:ext uri="{FF2B5EF4-FFF2-40B4-BE49-F238E27FC236}">
                    <a16:creationId xmlns:a16="http://schemas.microsoft.com/office/drawing/2014/main" id="{DCF2AB2E-F5FC-9C45-8CAD-4F02CA9E80E6}"/>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86285" y="2798217"/>
                <a:ext cx="1950387" cy="1464051"/>
              </a:xfrm>
              <a:prstGeom prst="roundRect">
                <a:avLst>
                  <a:gd name="adj" fmla="val 7732"/>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spTree>
    <p:extLst>
      <p:ext uri="{BB962C8B-B14F-4D97-AF65-F5344CB8AC3E}">
        <p14:creationId xmlns:p14="http://schemas.microsoft.com/office/powerpoint/2010/main" val="3299219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28109-8CA9-CF49-AC04-3F76C276B87E}"/>
              </a:ext>
            </a:extLst>
          </p:cNvPr>
          <p:cNvSpPr>
            <a:spLocks noGrp="1"/>
          </p:cNvSpPr>
          <p:nvPr>
            <p:ph type="title"/>
          </p:nvPr>
        </p:nvSpPr>
        <p:spPr/>
        <p:txBody>
          <a:bodyPr/>
          <a:lstStyle/>
          <a:p>
            <a:r>
              <a:rPr lang="en-US" dirty="0"/>
              <a:t>Multiscale separate effects experiments and simulations inform the development of the models</a:t>
            </a:r>
          </a:p>
        </p:txBody>
      </p:sp>
      <p:sp>
        <p:nvSpPr>
          <p:cNvPr id="4" name="Slide Number Placeholder 3">
            <a:extLst>
              <a:ext uri="{FF2B5EF4-FFF2-40B4-BE49-F238E27FC236}">
                <a16:creationId xmlns:a16="http://schemas.microsoft.com/office/drawing/2014/main" id="{2AD4C20E-82BA-DE4E-AD18-FD1319D8D0A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Chevron 4">
            <a:extLst>
              <a:ext uri="{FF2B5EF4-FFF2-40B4-BE49-F238E27FC236}">
                <a16:creationId xmlns:a16="http://schemas.microsoft.com/office/drawing/2014/main" id="{8D3BCE96-2795-BB42-809B-4A4C3F8CEEA0}"/>
              </a:ext>
            </a:extLst>
          </p:cNvPr>
          <p:cNvSpPr/>
          <p:nvPr/>
        </p:nvSpPr>
        <p:spPr bwMode="auto">
          <a:xfrm>
            <a:off x="2142114" y="3839079"/>
            <a:ext cx="6513414" cy="620906"/>
          </a:xfrm>
          <a:prstGeom prst="chevron">
            <a:avLst>
              <a:gd name="adj" fmla="val 61370"/>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Times New Roman" charset="0"/>
              <a:ea typeface="ＭＳ Ｐゴシック" charset="0"/>
              <a:cs typeface="+mn-cs"/>
            </a:endParaRPr>
          </a:p>
        </p:txBody>
      </p:sp>
      <p:pic>
        <p:nvPicPr>
          <p:cNvPr id="6" name="Picture 5">
            <a:extLst>
              <a:ext uri="{FF2B5EF4-FFF2-40B4-BE49-F238E27FC236}">
                <a16:creationId xmlns:a16="http://schemas.microsoft.com/office/drawing/2014/main" id="{2D3C7D67-03BE-3E43-82B0-FFEC2B06F65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66713" y="4209412"/>
            <a:ext cx="2765914" cy="2146939"/>
          </a:xfrm>
          <a:prstGeom prst="rect">
            <a:avLst/>
          </a:prstGeom>
          <a:ln>
            <a:noFill/>
          </a:ln>
          <a:effectLst>
            <a:outerShdw blurRad="292100" dist="139700" dir="2700000" algn="tl" rotWithShape="0">
              <a:srgbClr val="333333">
                <a:alpha val="65000"/>
              </a:srgbClr>
            </a:outerShdw>
          </a:effectLst>
        </p:spPr>
      </p:pic>
      <p:pic>
        <p:nvPicPr>
          <p:cNvPr id="7" name="Picture 3">
            <a:extLst>
              <a:ext uri="{FF2B5EF4-FFF2-40B4-BE49-F238E27FC236}">
                <a16:creationId xmlns:a16="http://schemas.microsoft.com/office/drawing/2014/main" id="{013BA53C-302C-414A-8855-D16291F2AD4B}"/>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66362" y="2080817"/>
            <a:ext cx="2514893" cy="1887796"/>
          </a:xfrm>
          <a:prstGeom prst="roundRect">
            <a:avLst>
              <a:gd name="adj" fmla="val 7732"/>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a:extLst>
              <a:ext uri="{FF2B5EF4-FFF2-40B4-BE49-F238E27FC236}">
                <a16:creationId xmlns:a16="http://schemas.microsoft.com/office/drawing/2014/main" id="{987AD33A-4523-3341-89B5-490B87983234}"/>
              </a:ext>
            </a:extLst>
          </p:cNvPr>
          <p:cNvPicPr>
            <a:picLocks noChangeAspect="1"/>
          </p:cNvPicPr>
          <p:nvPr/>
        </p:nvPicPr>
        <p:blipFill>
          <a:blip r:embed="rId4"/>
          <a:stretch>
            <a:fillRect/>
          </a:stretch>
        </p:blipFill>
        <p:spPr>
          <a:xfrm>
            <a:off x="8172394" y="2578142"/>
            <a:ext cx="2658106" cy="3131828"/>
          </a:xfrm>
          <a:prstGeom prst="rect">
            <a:avLst/>
          </a:prstGeom>
          <a:ln>
            <a:noFill/>
          </a:ln>
          <a:effectLst>
            <a:outerShdw blurRad="292100" dist="139700" dir="2700000" algn="tl" rotWithShape="0">
              <a:srgbClr val="333333">
                <a:alpha val="65000"/>
              </a:srgbClr>
            </a:outerShdw>
          </a:effectLst>
        </p:spPr>
      </p:pic>
      <p:pic>
        <p:nvPicPr>
          <p:cNvPr id="9" name="Picture 8" descr="Fission_gas_GB_HE.png">
            <a:extLst>
              <a:ext uri="{FF2B5EF4-FFF2-40B4-BE49-F238E27FC236}">
                <a16:creationId xmlns:a16="http://schemas.microsoft.com/office/drawing/2014/main" id="{91F5C9E4-B935-7A47-9D71-53F78E101E0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05081" y="4041729"/>
            <a:ext cx="2031730" cy="2517272"/>
          </a:xfrm>
          <a:prstGeom prst="rect">
            <a:avLst/>
          </a:prstGeom>
          <a:ln>
            <a:noFill/>
          </a:ln>
          <a:effectLst>
            <a:outerShdw blurRad="292100" dist="139700" dir="2700000" algn="tl" rotWithShape="0">
              <a:srgbClr val="333333">
                <a:alpha val="65000"/>
              </a:srgbClr>
            </a:outerShdw>
          </a:effectLst>
        </p:spPr>
      </p:pic>
      <p:pic>
        <p:nvPicPr>
          <p:cNvPr id="10" name="Picture 4">
            <a:extLst>
              <a:ext uri="{FF2B5EF4-FFF2-40B4-BE49-F238E27FC236}">
                <a16:creationId xmlns:a16="http://schemas.microsoft.com/office/drawing/2014/main" id="{153E524B-BAFD-694B-9A34-DF6EC84F913F}"/>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838564" y="2080817"/>
            <a:ext cx="1816963" cy="18363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B6ABCF00-D0C0-034A-A327-A53F57D8418D}"/>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010779" y="2096479"/>
            <a:ext cx="1810559" cy="1861181"/>
          </a:xfrm>
          <a:prstGeom prst="rect">
            <a:avLst/>
          </a:prstGeom>
          <a:ln>
            <a:noFill/>
          </a:ln>
          <a:effectLst>
            <a:outerShdw blurRad="292100" dist="139700" dir="2700000" algn="tl" rotWithShape="0">
              <a:srgbClr val="333333">
                <a:alpha val="65000"/>
              </a:srgbClr>
            </a:outerShdw>
          </a:effectLst>
        </p:spPr>
      </p:pic>
      <p:pic>
        <p:nvPicPr>
          <p:cNvPr id="12" name="Picture 11" descr="A_350000">
            <a:extLst>
              <a:ext uri="{FF2B5EF4-FFF2-40B4-BE49-F238E27FC236}">
                <a16:creationId xmlns:a16="http://schemas.microsoft.com/office/drawing/2014/main" id="{DA6E765F-B85D-9849-AFAE-DC81A9427792}"/>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859956" y="4305969"/>
            <a:ext cx="1118842" cy="21454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descr="A_700000">
            <a:extLst>
              <a:ext uri="{FF2B5EF4-FFF2-40B4-BE49-F238E27FC236}">
                <a16:creationId xmlns:a16="http://schemas.microsoft.com/office/drawing/2014/main" id="{0AC77381-98BD-7F41-B6BC-A7D6D29F5943}"/>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832637" y="4314949"/>
            <a:ext cx="1085094" cy="21166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extBox 13">
            <a:extLst>
              <a:ext uri="{FF2B5EF4-FFF2-40B4-BE49-F238E27FC236}">
                <a16:creationId xmlns:a16="http://schemas.microsoft.com/office/drawing/2014/main" id="{52B63368-E0B3-7744-90F5-652C1CD01152}"/>
              </a:ext>
            </a:extLst>
          </p:cNvPr>
          <p:cNvSpPr txBox="1"/>
          <p:nvPr/>
        </p:nvSpPr>
        <p:spPr>
          <a:xfrm>
            <a:off x="2643469" y="3974179"/>
            <a:ext cx="8130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nm</a:t>
            </a:r>
          </a:p>
        </p:txBody>
      </p:sp>
      <p:sp>
        <p:nvSpPr>
          <p:cNvPr id="15" name="TextBox 14">
            <a:extLst>
              <a:ext uri="{FF2B5EF4-FFF2-40B4-BE49-F238E27FC236}">
                <a16:creationId xmlns:a16="http://schemas.microsoft.com/office/drawing/2014/main" id="{87054898-3D4E-954E-82C5-402F438704DB}"/>
              </a:ext>
            </a:extLst>
          </p:cNvPr>
          <p:cNvSpPr txBox="1"/>
          <p:nvPr/>
        </p:nvSpPr>
        <p:spPr>
          <a:xfrm>
            <a:off x="4971242" y="3974179"/>
            <a:ext cx="8130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alibri"/>
                <a:ea typeface="+mn-ea"/>
                <a:cs typeface="+mn-cs"/>
              </a:rPr>
              <a:t>μm</a:t>
            </a: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922338C9-9C4C-C148-A248-BD924511E101}"/>
              </a:ext>
            </a:extLst>
          </p:cNvPr>
          <p:cNvSpPr txBox="1"/>
          <p:nvPr/>
        </p:nvSpPr>
        <p:spPr>
          <a:xfrm>
            <a:off x="7200663" y="3974179"/>
            <a:ext cx="8130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mm</a:t>
            </a:r>
          </a:p>
        </p:txBody>
      </p:sp>
    </p:spTree>
    <p:extLst>
      <p:ext uri="{BB962C8B-B14F-4D97-AF65-F5344CB8AC3E}">
        <p14:creationId xmlns:p14="http://schemas.microsoft.com/office/powerpoint/2010/main" val="3739212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DA6F7-A8FA-AF40-9DF0-20B7916CA3A6}"/>
              </a:ext>
            </a:extLst>
          </p:cNvPr>
          <p:cNvSpPr>
            <a:spLocks noGrp="1"/>
          </p:cNvSpPr>
          <p:nvPr>
            <p:ph type="title"/>
          </p:nvPr>
        </p:nvSpPr>
        <p:spPr/>
        <p:txBody>
          <a:bodyPr/>
          <a:lstStyle/>
          <a:p>
            <a:r>
              <a:rPr lang="en-US" dirty="0"/>
              <a:t>Microstructure-based models</a:t>
            </a:r>
          </a:p>
        </p:txBody>
      </p:sp>
      <p:sp>
        <p:nvSpPr>
          <p:cNvPr id="3" name="Content Placeholder 2">
            <a:extLst>
              <a:ext uri="{FF2B5EF4-FFF2-40B4-BE49-F238E27FC236}">
                <a16:creationId xmlns:a16="http://schemas.microsoft.com/office/drawing/2014/main" id="{1716EFB2-B5F3-9A4C-BCDF-C865BC59B36D}"/>
              </a:ext>
            </a:extLst>
          </p:cNvPr>
          <p:cNvSpPr>
            <a:spLocks noGrp="1"/>
          </p:cNvSpPr>
          <p:nvPr>
            <p:ph idx="1"/>
          </p:nvPr>
        </p:nvSpPr>
        <p:spPr/>
        <p:txBody>
          <a:bodyPr/>
          <a:lstStyle/>
          <a:p>
            <a:r>
              <a:rPr lang="en-US" dirty="0"/>
              <a:t>Can provide a structure/property relationship to replace the existing burnup dependent model</a:t>
            </a:r>
          </a:p>
          <a:p>
            <a:r>
              <a:rPr lang="en-US" dirty="0"/>
              <a:t>For example, thermal conductivity, taking into account microstructural features and their evolution</a:t>
            </a:r>
          </a:p>
        </p:txBody>
      </p:sp>
      <p:sp>
        <p:nvSpPr>
          <p:cNvPr id="4" name="Slide Number Placeholder 3">
            <a:extLst>
              <a:ext uri="{FF2B5EF4-FFF2-40B4-BE49-F238E27FC236}">
                <a16:creationId xmlns:a16="http://schemas.microsoft.com/office/drawing/2014/main" id="{ED2F008F-5FAC-DB47-A650-B636F0880DA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5" name="Group 4">
            <a:extLst>
              <a:ext uri="{FF2B5EF4-FFF2-40B4-BE49-F238E27FC236}">
                <a16:creationId xmlns:a16="http://schemas.microsoft.com/office/drawing/2014/main" id="{1FF0FDDF-664F-404C-9D92-9D38AE1FD482}"/>
              </a:ext>
            </a:extLst>
          </p:cNvPr>
          <p:cNvGrpSpPr/>
          <p:nvPr/>
        </p:nvGrpSpPr>
        <p:grpSpPr>
          <a:xfrm>
            <a:off x="1598951" y="3838035"/>
            <a:ext cx="8561049" cy="2780302"/>
            <a:chOff x="291476" y="4474138"/>
            <a:chExt cx="8561049" cy="2780302"/>
          </a:xfrm>
        </p:grpSpPr>
        <p:grpSp>
          <p:nvGrpSpPr>
            <p:cNvPr id="6" name="Group 5">
              <a:extLst>
                <a:ext uri="{FF2B5EF4-FFF2-40B4-BE49-F238E27FC236}">
                  <a16:creationId xmlns:a16="http://schemas.microsoft.com/office/drawing/2014/main" id="{4787CE2E-3034-4946-992B-8194164E0653}"/>
                </a:ext>
              </a:extLst>
            </p:cNvPr>
            <p:cNvGrpSpPr/>
            <p:nvPr/>
          </p:nvGrpSpPr>
          <p:grpSpPr>
            <a:xfrm>
              <a:off x="291476" y="4474138"/>
              <a:ext cx="8561049" cy="2780302"/>
              <a:chOff x="291476" y="3814758"/>
              <a:chExt cx="8561049" cy="2780302"/>
            </a:xfrm>
          </p:grpSpPr>
          <p:sp>
            <p:nvSpPr>
              <p:cNvPr id="10" name="Rounded Rectangle 9">
                <a:extLst>
                  <a:ext uri="{FF2B5EF4-FFF2-40B4-BE49-F238E27FC236}">
                    <a16:creationId xmlns:a16="http://schemas.microsoft.com/office/drawing/2014/main" id="{8E26803D-648F-6D40-9EB5-86871151A6DB}"/>
                  </a:ext>
                </a:extLst>
              </p:cNvPr>
              <p:cNvSpPr/>
              <p:nvPr/>
            </p:nvSpPr>
            <p:spPr bwMode="auto">
              <a:xfrm>
                <a:off x="291476" y="4555730"/>
                <a:ext cx="8561049" cy="1598487"/>
              </a:xfrm>
              <a:prstGeom prst="roundRect">
                <a:avLst>
                  <a:gd name="adj" fmla="val 8899"/>
                </a:avLst>
              </a:prstGeom>
            </p:spPr>
            <p:style>
              <a:lnRef idx="1">
                <a:schemeClr val="accent1"/>
              </a:lnRef>
              <a:fillRef idx="2">
                <a:schemeClr val="accent1"/>
              </a:fillRef>
              <a:effectRef idx="1">
                <a:schemeClr val="accent1"/>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
                    <a:srgbClr val="1F497D"/>
                  </a:buClr>
                  <a:buSzTx/>
                  <a:buFontTx/>
                  <a:buNone/>
                  <a:tabLst/>
                  <a:defRPr/>
                </a:pPr>
                <a:endParaRPr kumimoji="0" lang="en-US" sz="1800" b="0" i="1" u="none" strike="noStrike" kern="1200" cap="none" spc="0" normalizeH="0" baseline="0" noProof="0" dirty="0">
                  <a:ln>
                    <a:noFill/>
                  </a:ln>
                  <a:solidFill>
                    <a:prstClr val="black"/>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D01B6C41-1A0D-FF41-BD17-9F2903531508}"/>
                  </a:ext>
                </a:extLst>
              </p:cNvPr>
              <p:cNvSpPr txBox="1"/>
              <p:nvPr/>
            </p:nvSpPr>
            <p:spPr>
              <a:xfrm>
                <a:off x="2011849" y="6256506"/>
                <a:ext cx="187388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4227"/>
                    </a:solidFill>
                    <a:effectLst/>
                    <a:uLnTx/>
                    <a:uFillTx/>
                    <a:latin typeface="Calibri"/>
                    <a:ea typeface="+mn-ea"/>
                    <a:cs typeface="+mn-cs"/>
                  </a:rPr>
                  <a:t>Bulk conductivity</a:t>
                </a:r>
              </a:p>
            </p:txBody>
          </p:sp>
          <p:sp>
            <p:nvSpPr>
              <p:cNvPr id="12" name="TextBox 11">
                <a:extLst>
                  <a:ext uri="{FF2B5EF4-FFF2-40B4-BE49-F238E27FC236}">
                    <a16:creationId xmlns:a16="http://schemas.microsoft.com/office/drawing/2014/main" id="{B3FB92B3-37F2-C449-BF1E-34DF4A1B7FD6}"/>
                  </a:ext>
                </a:extLst>
              </p:cNvPr>
              <p:cNvSpPr txBox="1"/>
              <p:nvPr/>
            </p:nvSpPr>
            <p:spPr>
              <a:xfrm>
                <a:off x="5997676" y="6254444"/>
                <a:ext cx="1324662"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D95D0"/>
                    </a:solidFill>
                    <a:effectLst/>
                    <a:uLnTx/>
                    <a:uFillTx/>
                    <a:latin typeface="Calibri"/>
                    <a:ea typeface="+mn-ea"/>
                    <a:cs typeface="+mn-cs"/>
                  </a:rPr>
                  <a:t>Fission gas</a:t>
                </a:r>
              </a:p>
            </p:txBody>
          </p:sp>
          <p:sp>
            <p:nvSpPr>
              <p:cNvPr id="13" name="TextBox 12">
                <a:extLst>
                  <a:ext uri="{FF2B5EF4-FFF2-40B4-BE49-F238E27FC236}">
                    <a16:creationId xmlns:a16="http://schemas.microsoft.com/office/drawing/2014/main" id="{8AF08724-0F3E-FB43-A323-49AD43347DEF}"/>
                  </a:ext>
                </a:extLst>
              </p:cNvPr>
              <p:cNvSpPr txBox="1"/>
              <p:nvPr/>
            </p:nvSpPr>
            <p:spPr>
              <a:xfrm>
                <a:off x="4149648" y="3814758"/>
                <a:ext cx="1527192" cy="5847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C3783"/>
                    </a:solidFill>
                    <a:effectLst/>
                    <a:uLnTx/>
                    <a:uFillTx/>
                    <a:latin typeface="Calibri"/>
                    <a:ea typeface="+mn-ea"/>
                    <a:cs typeface="+mn-cs"/>
                  </a:rPr>
                  <a:t>Intragranular porosity </a:t>
                </a:r>
              </a:p>
            </p:txBody>
          </p:sp>
          <p:sp>
            <p:nvSpPr>
              <p:cNvPr id="14" name="TextBox 13">
                <a:extLst>
                  <a:ext uri="{FF2B5EF4-FFF2-40B4-BE49-F238E27FC236}">
                    <a16:creationId xmlns:a16="http://schemas.microsoft.com/office/drawing/2014/main" id="{1B2E349B-7473-9B4B-BA62-A37911F11AA7}"/>
                  </a:ext>
                </a:extLst>
              </p:cNvPr>
              <p:cNvSpPr txBox="1"/>
              <p:nvPr/>
            </p:nvSpPr>
            <p:spPr>
              <a:xfrm>
                <a:off x="2489839" y="3814758"/>
                <a:ext cx="1488474" cy="5847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a:ea typeface="+mn-ea"/>
                    <a:cs typeface="+mn-cs"/>
                  </a:rPr>
                  <a:t>Grain boundary and bubbles</a:t>
                </a:r>
              </a:p>
            </p:txBody>
          </p:sp>
          <p:pic>
            <p:nvPicPr>
              <p:cNvPr id="15" name="Picture 33">
                <a:extLst>
                  <a:ext uri="{FF2B5EF4-FFF2-40B4-BE49-F238E27FC236}">
                    <a16:creationId xmlns:a16="http://schemas.microsoft.com/office/drawing/2014/main" id="{7B4A4B1C-7AB1-4B41-9D11-03D8ED57BBA4}"/>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7193224" y="4848119"/>
                <a:ext cx="1557338" cy="1095375"/>
              </a:xfrm>
              <a:prstGeom prst="roundRect">
                <a:avLst>
                  <a:gd name="adj" fmla="val 1006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4">
                <a:extLst>
                  <a:ext uri="{FF2B5EF4-FFF2-40B4-BE49-F238E27FC236}">
                    <a16:creationId xmlns:a16="http://schemas.microsoft.com/office/drawing/2014/main" id="{3982D94A-4CD1-1C40-A042-7ACD46C54F5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bwMode="auto">
              <a:xfrm>
                <a:off x="342621" y="4935117"/>
                <a:ext cx="1163810" cy="1127118"/>
              </a:xfrm>
              <a:prstGeom prst="round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7" name="Picture 16">
                <a:extLst>
                  <a:ext uri="{FF2B5EF4-FFF2-40B4-BE49-F238E27FC236}">
                    <a16:creationId xmlns:a16="http://schemas.microsoft.com/office/drawing/2014/main" id="{3C74D0A7-C56F-C54E-85CC-4DDD7C3C118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26565" y="5076529"/>
                <a:ext cx="5486400" cy="725542"/>
              </a:xfrm>
              <a:prstGeom prst="rect">
                <a:avLst/>
              </a:prstGeom>
            </p:spPr>
          </p:pic>
        </p:grpSp>
        <p:sp>
          <p:nvSpPr>
            <p:cNvPr id="7" name="TextBox 6">
              <a:extLst>
                <a:ext uri="{FF2B5EF4-FFF2-40B4-BE49-F238E27FC236}">
                  <a16:creationId xmlns:a16="http://schemas.microsoft.com/office/drawing/2014/main" id="{C836857D-B128-1248-9F7F-9F351F5C2970}"/>
                </a:ext>
              </a:extLst>
            </p:cNvPr>
            <p:cNvSpPr txBox="1"/>
            <p:nvPr/>
          </p:nvSpPr>
          <p:spPr>
            <a:xfrm>
              <a:off x="4943194" y="5616805"/>
              <a:ext cx="919340" cy="4770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 b="0" i="1" u="none" strike="noStrike" kern="1200" cap="none" spc="0" normalizeH="0" baseline="0" noProof="0" dirty="0">
                  <a:ln>
                    <a:noFill/>
                  </a:ln>
                  <a:solidFill>
                    <a:srgbClr val="008000"/>
                  </a:solidFill>
                  <a:effectLst/>
                  <a:uLnTx/>
                  <a:uFillTx/>
                  <a:latin typeface="Times New Roman"/>
                  <a:ea typeface="+mn-ea"/>
                  <a:cs typeface="Times New Roman"/>
                </a:rPr>
                <a:t>κ</a:t>
              </a:r>
              <a:r>
                <a:rPr kumimoji="0" lang="en-US" sz="2500" b="0" i="1" u="none" strike="noStrike" kern="1200" cap="none" spc="0" normalizeH="0" baseline="-25000" noProof="0" dirty="0">
                  <a:ln>
                    <a:noFill/>
                  </a:ln>
                  <a:solidFill>
                    <a:srgbClr val="008000"/>
                  </a:solidFill>
                  <a:effectLst/>
                  <a:uLnTx/>
                  <a:uFillTx/>
                  <a:latin typeface="Times New Roman"/>
                  <a:ea typeface="+mn-ea"/>
                  <a:cs typeface="Times New Roman"/>
                </a:rPr>
                <a:t>pr</a:t>
              </a:r>
            </a:p>
          </p:txBody>
        </p:sp>
        <p:sp>
          <p:nvSpPr>
            <p:cNvPr id="8" name="TextBox 7">
              <a:extLst>
                <a:ext uri="{FF2B5EF4-FFF2-40B4-BE49-F238E27FC236}">
                  <a16:creationId xmlns:a16="http://schemas.microsoft.com/office/drawing/2014/main" id="{DE6D705F-CEF9-8444-8F06-AE1F6BA6B9B0}"/>
                </a:ext>
              </a:extLst>
            </p:cNvPr>
            <p:cNvSpPr txBox="1"/>
            <p:nvPr/>
          </p:nvSpPr>
          <p:spPr>
            <a:xfrm>
              <a:off x="5514116" y="4528045"/>
              <a:ext cx="1527192" cy="5847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Calibri"/>
                  <a:ea typeface="+mn-ea"/>
                  <a:cs typeface="+mn-cs"/>
                </a:rPr>
                <a:t>Precipitated fission products</a:t>
              </a:r>
            </a:p>
          </p:txBody>
        </p:sp>
        <p:sp>
          <p:nvSpPr>
            <p:cNvPr id="9" name="TextBox 8">
              <a:extLst>
                <a:ext uri="{FF2B5EF4-FFF2-40B4-BE49-F238E27FC236}">
                  <a16:creationId xmlns:a16="http://schemas.microsoft.com/office/drawing/2014/main" id="{A1DF3C4C-1775-1846-A5C3-499B80D14DE1}"/>
                </a:ext>
              </a:extLst>
            </p:cNvPr>
            <p:cNvSpPr txBox="1"/>
            <p:nvPr/>
          </p:nvSpPr>
          <p:spPr>
            <a:xfrm>
              <a:off x="3817701" y="6913019"/>
              <a:ext cx="246001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Vacancies and interstitials</a:t>
              </a:r>
            </a:p>
          </p:txBody>
        </p:sp>
      </p:grpSp>
    </p:spTree>
    <p:extLst>
      <p:ext uri="{BB962C8B-B14F-4D97-AF65-F5344CB8AC3E}">
        <p14:creationId xmlns:p14="http://schemas.microsoft.com/office/powerpoint/2010/main" val="1056286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D8C83-B675-194B-9607-80786EB44954}"/>
              </a:ext>
            </a:extLst>
          </p:cNvPr>
          <p:cNvSpPr>
            <a:spLocks noGrp="1"/>
          </p:cNvSpPr>
          <p:nvPr>
            <p:ph type="title"/>
          </p:nvPr>
        </p:nvSpPr>
        <p:spPr/>
        <p:txBody>
          <a:bodyPr/>
          <a:lstStyle/>
          <a:p>
            <a:r>
              <a:rPr lang="en-US" dirty="0"/>
              <a:t>Parametrizing the mechanistic model</a:t>
            </a:r>
          </a:p>
        </p:txBody>
      </p:sp>
      <p:sp>
        <p:nvSpPr>
          <p:cNvPr id="3" name="Content Placeholder 2">
            <a:extLst>
              <a:ext uri="{FF2B5EF4-FFF2-40B4-BE49-F238E27FC236}">
                <a16:creationId xmlns:a16="http://schemas.microsoft.com/office/drawing/2014/main" id="{500B7974-2C51-DA40-A77B-0D9F09957472}"/>
              </a:ext>
            </a:extLst>
          </p:cNvPr>
          <p:cNvSpPr>
            <a:spLocks noGrp="1"/>
          </p:cNvSpPr>
          <p:nvPr>
            <p:ph idx="1"/>
          </p:nvPr>
        </p:nvSpPr>
        <p:spPr>
          <a:xfrm>
            <a:off x="609600" y="2160495"/>
            <a:ext cx="5940287" cy="3965670"/>
          </a:xfrm>
        </p:spPr>
        <p:txBody>
          <a:bodyPr>
            <a:normAutofit fontScale="92500" lnSpcReduction="10000"/>
          </a:bodyPr>
          <a:lstStyle/>
          <a:p>
            <a:r>
              <a:rPr lang="en-US" dirty="0"/>
              <a:t>We employ multiscale modeling and simulation to determine the various parameters for the model</a:t>
            </a:r>
          </a:p>
          <a:p>
            <a:r>
              <a:rPr lang="en-US" dirty="0"/>
              <a:t>MD simulations conducted at LANL have been used to determine the coefficients for various point defects</a:t>
            </a:r>
          </a:p>
          <a:p>
            <a:pPr>
              <a:spcBef>
                <a:spcPts val="400"/>
              </a:spcBef>
            </a:pPr>
            <a:r>
              <a:rPr lang="en-US" dirty="0"/>
              <a:t>MD simulations have shown that phonon scattering must be accounted for to accurately represent small bubbles</a:t>
            </a:r>
          </a:p>
          <a:p>
            <a:pPr>
              <a:spcBef>
                <a:spcPts val="400"/>
              </a:spcBef>
            </a:pPr>
            <a:r>
              <a:rPr lang="en-US" dirty="0"/>
              <a:t>Mesoscale simulations have shown that GB bubbles have a larger impact on the thermal conductivity</a:t>
            </a:r>
          </a:p>
        </p:txBody>
      </p:sp>
      <p:sp>
        <p:nvSpPr>
          <p:cNvPr id="4" name="Slide Number Placeholder 3">
            <a:extLst>
              <a:ext uri="{FF2B5EF4-FFF2-40B4-BE49-F238E27FC236}">
                <a16:creationId xmlns:a16="http://schemas.microsoft.com/office/drawing/2014/main" id="{7F7AC306-CFB6-D64B-9173-FC364D1937A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3CDE755E-6CD6-2E47-A07F-6E5EB752E8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04955" y="3601820"/>
            <a:ext cx="3087045" cy="2754531"/>
          </a:xfrm>
          <a:prstGeom prst="rect">
            <a:avLst/>
          </a:prstGeom>
        </p:spPr>
      </p:pic>
      <p:pic>
        <p:nvPicPr>
          <p:cNvPr id="10" name="Picture 9">
            <a:extLst>
              <a:ext uri="{FF2B5EF4-FFF2-40B4-BE49-F238E27FC236}">
                <a16:creationId xmlns:a16="http://schemas.microsoft.com/office/drawing/2014/main" id="{9E130049-3FBD-084E-96C5-C3D3F30DAA98}"/>
              </a:ext>
            </a:extLst>
          </p:cNvPr>
          <p:cNvPicPr>
            <a:picLocks noChangeAspect="1"/>
          </p:cNvPicPr>
          <p:nvPr/>
        </p:nvPicPr>
        <p:blipFill>
          <a:blip r:embed="rId3"/>
          <a:stretch>
            <a:fillRect/>
          </a:stretch>
        </p:blipFill>
        <p:spPr>
          <a:xfrm>
            <a:off x="7887004" y="1772775"/>
            <a:ext cx="3319323" cy="1633318"/>
          </a:xfrm>
          <a:prstGeom prst="rect">
            <a:avLst/>
          </a:prstGeom>
        </p:spPr>
      </p:pic>
      <p:grpSp>
        <p:nvGrpSpPr>
          <p:cNvPr id="11" name="Group 10">
            <a:extLst>
              <a:ext uri="{FF2B5EF4-FFF2-40B4-BE49-F238E27FC236}">
                <a16:creationId xmlns:a16="http://schemas.microsoft.com/office/drawing/2014/main" id="{5CEFA71A-9783-F942-94B7-600C21EE8F91}"/>
              </a:ext>
            </a:extLst>
          </p:cNvPr>
          <p:cNvGrpSpPr/>
          <p:nvPr/>
        </p:nvGrpSpPr>
        <p:grpSpPr>
          <a:xfrm>
            <a:off x="6231835" y="3688932"/>
            <a:ext cx="2873120" cy="2437233"/>
            <a:chOff x="0" y="3295904"/>
            <a:chExt cx="3879811" cy="3304007"/>
          </a:xfrm>
        </p:grpSpPr>
        <p:pic>
          <p:nvPicPr>
            <p:cNvPr id="12" name="Picture 11" descr="latex-image-1.pdf">
              <a:extLst>
                <a:ext uri="{FF2B5EF4-FFF2-40B4-BE49-F238E27FC236}">
                  <a16:creationId xmlns:a16="http://schemas.microsoft.com/office/drawing/2014/main" id="{0B7B48F7-DB5B-E247-9E82-B49BE83A3C0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36372" y="3597559"/>
              <a:ext cx="1536700" cy="533400"/>
            </a:xfrm>
            <a:prstGeom prst="rect">
              <a:avLst/>
            </a:prstGeom>
          </p:spPr>
        </p:pic>
        <p:sp>
          <p:nvSpPr>
            <p:cNvPr id="13" name="TextBox 12">
              <a:extLst>
                <a:ext uri="{FF2B5EF4-FFF2-40B4-BE49-F238E27FC236}">
                  <a16:creationId xmlns:a16="http://schemas.microsoft.com/office/drawing/2014/main" id="{5311D772-573F-1541-A61C-130A54B8F176}"/>
                </a:ext>
              </a:extLst>
            </p:cNvPr>
            <p:cNvSpPr txBox="1"/>
            <p:nvPr/>
          </p:nvSpPr>
          <p:spPr>
            <a:xfrm>
              <a:off x="0" y="3295904"/>
              <a:ext cx="3503372" cy="344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dirty="0">
                  <a:ln>
                    <a:noFill/>
                  </a:ln>
                  <a:solidFill>
                    <a:srgbClr val="4F81BD"/>
                  </a:solidFill>
                  <a:effectLst/>
                  <a:uLnTx/>
                  <a:uFillTx/>
                  <a:latin typeface="Arial"/>
                  <a:ea typeface="+mn-ea"/>
                  <a:cs typeface="Arial"/>
                </a:rPr>
                <a:t>Maxwell-Eucken (no phonon scattering)</a:t>
              </a:r>
            </a:p>
          </p:txBody>
        </p:sp>
        <p:pic>
          <p:nvPicPr>
            <p:cNvPr id="14" name="Picture 13">
              <a:extLst>
                <a:ext uri="{FF2B5EF4-FFF2-40B4-BE49-F238E27FC236}">
                  <a16:creationId xmlns:a16="http://schemas.microsoft.com/office/drawing/2014/main" id="{2AF779EF-EC81-D647-B42C-88389FA0CAC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0411" y="4406977"/>
              <a:ext cx="3289400" cy="2192934"/>
            </a:xfrm>
            <a:prstGeom prst="rect">
              <a:avLst/>
            </a:prstGeom>
          </p:spPr>
        </p:pic>
      </p:grpSp>
    </p:spTree>
    <p:extLst>
      <p:ext uri="{BB962C8B-B14F-4D97-AF65-F5344CB8AC3E}">
        <p14:creationId xmlns:p14="http://schemas.microsoft.com/office/powerpoint/2010/main" val="2202480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573D1-F3E7-BA43-A1AC-8F3358727CC6}"/>
              </a:ext>
            </a:extLst>
          </p:cNvPr>
          <p:cNvSpPr>
            <a:spLocks noGrp="1"/>
          </p:cNvSpPr>
          <p:nvPr>
            <p:ph type="title"/>
          </p:nvPr>
        </p:nvSpPr>
        <p:spPr/>
        <p:txBody>
          <a:bodyPr/>
          <a:lstStyle/>
          <a:p>
            <a:r>
              <a:rPr lang="en-US" dirty="0"/>
              <a:t>Parametrizing the mechanistic model</a:t>
            </a:r>
          </a:p>
        </p:txBody>
      </p:sp>
      <p:sp>
        <p:nvSpPr>
          <p:cNvPr id="3" name="Content Placeholder 2">
            <a:extLst>
              <a:ext uri="{FF2B5EF4-FFF2-40B4-BE49-F238E27FC236}">
                <a16:creationId xmlns:a16="http://schemas.microsoft.com/office/drawing/2014/main" id="{E8676ED4-D5DD-6F4E-B008-16F7C2B0F47C}"/>
              </a:ext>
            </a:extLst>
          </p:cNvPr>
          <p:cNvSpPr>
            <a:spLocks noGrp="1"/>
          </p:cNvSpPr>
          <p:nvPr>
            <p:ph idx="1"/>
          </p:nvPr>
        </p:nvSpPr>
        <p:spPr>
          <a:xfrm>
            <a:off x="609600" y="2160495"/>
            <a:ext cx="5045765" cy="3965670"/>
          </a:xfrm>
        </p:spPr>
        <p:txBody>
          <a:bodyPr/>
          <a:lstStyle/>
          <a:p>
            <a:r>
              <a:rPr lang="en-US" dirty="0"/>
              <a:t>A thermal resistor model is created to describe the impact of GB bubbles on the thermal conductivity</a:t>
            </a:r>
          </a:p>
          <a:p>
            <a:endParaRPr lang="en-US" dirty="0"/>
          </a:p>
          <a:p>
            <a:r>
              <a:rPr lang="en-US" dirty="0"/>
              <a:t>MARMOT simulations are currently being used to inform the development of the precipitate multiplier</a:t>
            </a:r>
          </a:p>
        </p:txBody>
      </p:sp>
      <p:sp>
        <p:nvSpPr>
          <p:cNvPr id="4" name="Slide Number Placeholder 3">
            <a:extLst>
              <a:ext uri="{FF2B5EF4-FFF2-40B4-BE49-F238E27FC236}">
                <a16:creationId xmlns:a16="http://schemas.microsoft.com/office/drawing/2014/main" id="{793E0A36-61DC-C546-811D-AFDD27FCA7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AB4BC4B4-1F51-2748-9F20-7D65A6ABA71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9282"/>
          <a:stretch/>
        </p:blipFill>
        <p:spPr>
          <a:xfrm>
            <a:off x="7305261" y="1786835"/>
            <a:ext cx="3141323" cy="2089426"/>
          </a:xfrm>
          <a:prstGeom prst="rect">
            <a:avLst/>
          </a:prstGeom>
        </p:spPr>
      </p:pic>
      <p:pic>
        <p:nvPicPr>
          <p:cNvPr id="9" name="Picture 8" descr="LGD-3D-Redo-NoFill.png">
            <a:extLst>
              <a:ext uri="{FF2B5EF4-FFF2-40B4-BE49-F238E27FC236}">
                <a16:creationId xmlns:a16="http://schemas.microsoft.com/office/drawing/2014/main" id="{6092E5BA-1979-AD4A-8BB9-966F729360C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600713" y="4137302"/>
            <a:ext cx="2550418" cy="258417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9090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E2186-1745-2B4F-BB1C-444A73D2F61E}"/>
              </a:ext>
            </a:extLst>
          </p:cNvPr>
          <p:cNvSpPr>
            <a:spLocks noGrp="1"/>
          </p:cNvSpPr>
          <p:nvPr>
            <p:ph type="title"/>
          </p:nvPr>
        </p:nvSpPr>
        <p:spPr/>
        <p:txBody>
          <a:bodyPr/>
          <a:lstStyle/>
          <a:p>
            <a:r>
              <a:rPr lang="en-US" dirty="0"/>
              <a:t>Parametrizing the mechanistic model</a:t>
            </a:r>
          </a:p>
        </p:txBody>
      </p:sp>
      <p:sp>
        <p:nvSpPr>
          <p:cNvPr id="3" name="Content Placeholder 2">
            <a:extLst>
              <a:ext uri="{FF2B5EF4-FFF2-40B4-BE49-F238E27FC236}">
                <a16:creationId xmlns:a16="http://schemas.microsoft.com/office/drawing/2014/main" id="{10FF35EA-191C-644B-ACE1-1CF7F8F814C7}"/>
              </a:ext>
            </a:extLst>
          </p:cNvPr>
          <p:cNvSpPr>
            <a:spLocks noGrp="1"/>
          </p:cNvSpPr>
          <p:nvPr>
            <p:ph idx="1"/>
          </p:nvPr>
        </p:nvSpPr>
        <p:spPr/>
        <p:txBody>
          <a:bodyPr>
            <a:normAutofit lnSpcReduction="10000"/>
          </a:bodyPr>
          <a:lstStyle/>
          <a:p>
            <a:r>
              <a:rPr lang="en-US" dirty="0"/>
              <a:t>Each term in the expression must be coupled to a corresponding state variable</a:t>
            </a:r>
          </a:p>
          <a:p>
            <a:r>
              <a:rPr lang="en-US" dirty="0"/>
              <a:t>The full model calculates the thermal conductivity as a function of: </a:t>
            </a:r>
          </a:p>
          <a:p>
            <a:pPr lvl="1"/>
            <a:r>
              <a:rPr lang="en-US" dirty="0"/>
              <a:t>Temperature</a:t>
            </a:r>
          </a:p>
          <a:p>
            <a:pPr lvl="1"/>
            <a:r>
              <a:rPr lang="en-US" dirty="0"/>
              <a:t>Point defect concentrations</a:t>
            </a:r>
          </a:p>
          <a:p>
            <a:pPr lvl="1"/>
            <a:r>
              <a:rPr lang="en-US" dirty="0"/>
              <a:t>Intragranular bubble density and average radius</a:t>
            </a:r>
          </a:p>
          <a:p>
            <a:pPr lvl="1"/>
            <a:r>
              <a:rPr lang="en-US" dirty="0"/>
              <a:t>Fractional coverage of bubbles on GBs and average radius</a:t>
            </a:r>
          </a:p>
          <a:p>
            <a:pPr lvl="1"/>
            <a:r>
              <a:rPr lang="en-US" dirty="0"/>
              <a:t>Precipitate volume fractions and average sizes</a:t>
            </a:r>
          </a:p>
          <a:p>
            <a:r>
              <a:rPr lang="en-US" dirty="0"/>
              <a:t>Currently effects of precipitates fission products and individual point defects are neglected in the model, as they are not tracked or predicted in BISON</a:t>
            </a:r>
          </a:p>
          <a:p>
            <a:endParaRPr lang="en-US" dirty="0"/>
          </a:p>
        </p:txBody>
      </p:sp>
      <p:sp>
        <p:nvSpPr>
          <p:cNvPr id="4" name="Slide Number Placeholder 3">
            <a:extLst>
              <a:ext uri="{FF2B5EF4-FFF2-40B4-BE49-F238E27FC236}">
                <a16:creationId xmlns:a16="http://schemas.microsoft.com/office/drawing/2014/main" id="{C75C4F6C-C151-974D-880D-EFDA6A06C5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descr="latex-image-1.pdf">
            <a:extLst>
              <a:ext uri="{FF2B5EF4-FFF2-40B4-BE49-F238E27FC236}">
                <a16:creationId xmlns:a16="http://schemas.microsoft.com/office/drawing/2014/main" id="{199508E7-A8BA-DD4E-A575-EB481AD276D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099550" y="3847860"/>
            <a:ext cx="2120900" cy="393700"/>
          </a:xfrm>
          <a:prstGeom prst="rect">
            <a:avLst/>
          </a:prstGeom>
        </p:spPr>
      </p:pic>
    </p:spTree>
    <p:extLst>
      <p:ext uri="{BB962C8B-B14F-4D97-AF65-F5344CB8AC3E}">
        <p14:creationId xmlns:p14="http://schemas.microsoft.com/office/powerpoint/2010/main" val="571349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106B2-F528-4D47-9E9E-60A56601B7F0}"/>
              </a:ext>
            </a:extLst>
          </p:cNvPr>
          <p:cNvSpPr>
            <a:spLocks noGrp="1"/>
          </p:cNvSpPr>
          <p:nvPr>
            <p:ph type="title"/>
          </p:nvPr>
        </p:nvSpPr>
        <p:spPr/>
        <p:txBody>
          <a:bodyPr/>
          <a:lstStyle/>
          <a:p>
            <a:r>
              <a:rPr lang="en-US" dirty="0"/>
              <a:t>Comparing with experiments…</a:t>
            </a:r>
          </a:p>
        </p:txBody>
      </p:sp>
      <p:sp>
        <p:nvSpPr>
          <p:cNvPr id="3" name="Content Placeholder 2">
            <a:extLst>
              <a:ext uri="{FF2B5EF4-FFF2-40B4-BE49-F238E27FC236}">
                <a16:creationId xmlns:a16="http://schemas.microsoft.com/office/drawing/2014/main" id="{3E85962A-82C2-7644-8F73-607B90690953}"/>
              </a:ext>
            </a:extLst>
          </p:cNvPr>
          <p:cNvSpPr>
            <a:spLocks noGrp="1"/>
          </p:cNvSpPr>
          <p:nvPr>
            <p:ph idx="1"/>
          </p:nvPr>
        </p:nvSpPr>
        <p:spPr>
          <a:xfrm>
            <a:off x="589591" y="1839292"/>
            <a:ext cx="10972800" cy="3965670"/>
          </a:xfrm>
        </p:spPr>
        <p:txBody>
          <a:bodyPr/>
          <a:lstStyle/>
          <a:p>
            <a:r>
              <a:rPr lang="en-US" sz="2000" dirty="0"/>
              <a:t>The model under-predicts the temperature in most cases, but not all</a:t>
            </a:r>
          </a:p>
          <a:p>
            <a:r>
              <a:rPr lang="en-US" sz="2000" dirty="0"/>
              <a:t>Thus, the model is neglecting some resistive effects from the microstructure</a:t>
            </a:r>
          </a:p>
          <a:p>
            <a:r>
              <a:rPr lang="en-US" sz="2000" dirty="0"/>
              <a:t>But generally performs as well, and in some cases better, than the burnup based model</a:t>
            </a:r>
          </a:p>
        </p:txBody>
      </p:sp>
      <p:sp>
        <p:nvSpPr>
          <p:cNvPr id="4" name="Slide Number Placeholder 3">
            <a:extLst>
              <a:ext uri="{FF2B5EF4-FFF2-40B4-BE49-F238E27FC236}">
                <a16:creationId xmlns:a16="http://schemas.microsoft.com/office/drawing/2014/main" id="{653548D2-247E-D949-94CD-E698B37739B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6" name="Group 5">
            <a:extLst>
              <a:ext uri="{FF2B5EF4-FFF2-40B4-BE49-F238E27FC236}">
                <a16:creationId xmlns:a16="http://schemas.microsoft.com/office/drawing/2014/main" id="{5DACC8F1-EDF3-D240-822E-3411E699BC85}"/>
              </a:ext>
            </a:extLst>
          </p:cNvPr>
          <p:cNvGrpSpPr/>
          <p:nvPr/>
        </p:nvGrpSpPr>
        <p:grpSpPr>
          <a:xfrm>
            <a:off x="525238" y="3241276"/>
            <a:ext cx="2711711" cy="3076883"/>
            <a:chOff x="67076" y="1542704"/>
            <a:chExt cx="2711711" cy="3076883"/>
          </a:xfrm>
        </p:grpSpPr>
        <p:sp>
          <p:nvSpPr>
            <p:cNvPr id="7" name="Rounded Rectangle 6">
              <a:extLst>
                <a:ext uri="{FF2B5EF4-FFF2-40B4-BE49-F238E27FC236}">
                  <a16:creationId xmlns:a16="http://schemas.microsoft.com/office/drawing/2014/main" id="{B3088DF9-3833-A948-ABA4-7033896806D7}"/>
                </a:ext>
              </a:extLst>
            </p:cNvPr>
            <p:cNvSpPr/>
            <p:nvPr/>
          </p:nvSpPr>
          <p:spPr bwMode="auto">
            <a:xfrm>
              <a:off x="67076" y="1542704"/>
              <a:ext cx="2711711"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4F81BD"/>
                  </a:solidFill>
                  <a:effectLst/>
                  <a:uLnTx/>
                  <a:uFillTx/>
                  <a:latin typeface="Calibri"/>
                  <a:ea typeface="+mn-ea"/>
                  <a:cs typeface="+mn-cs"/>
                </a:rPr>
                <a:t>RISO-3 AN3</a:t>
              </a:r>
            </a:p>
          </p:txBody>
        </p:sp>
        <p:pic>
          <p:nvPicPr>
            <p:cNvPr id="8" name="Picture 7" descr="RISO_AN3_Temp-eps-converted-to.pdf">
              <a:extLst>
                <a:ext uri="{FF2B5EF4-FFF2-40B4-BE49-F238E27FC236}">
                  <a16:creationId xmlns:a16="http://schemas.microsoft.com/office/drawing/2014/main" id="{D9B2EA4C-877A-1141-9405-0B7F631753E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1429" y="1926251"/>
              <a:ext cx="2574012" cy="2574012"/>
            </a:xfrm>
            <a:prstGeom prst="rect">
              <a:avLst/>
            </a:prstGeom>
          </p:spPr>
        </p:pic>
      </p:grpSp>
      <p:grpSp>
        <p:nvGrpSpPr>
          <p:cNvPr id="9" name="Group 8">
            <a:extLst>
              <a:ext uri="{FF2B5EF4-FFF2-40B4-BE49-F238E27FC236}">
                <a16:creationId xmlns:a16="http://schemas.microsoft.com/office/drawing/2014/main" id="{D9C4DE42-651B-F04C-9C49-2CFBF4CFCF6D}"/>
              </a:ext>
            </a:extLst>
          </p:cNvPr>
          <p:cNvGrpSpPr/>
          <p:nvPr/>
        </p:nvGrpSpPr>
        <p:grpSpPr>
          <a:xfrm>
            <a:off x="3384289" y="3235295"/>
            <a:ext cx="2711711" cy="3076883"/>
            <a:chOff x="2401591" y="1542704"/>
            <a:chExt cx="2711711" cy="3076883"/>
          </a:xfrm>
        </p:grpSpPr>
        <p:sp>
          <p:nvSpPr>
            <p:cNvPr id="10" name="Rounded Rectangle 9">
              <a:extLst>
                <a:ext uri="{FF2B5EF4-FFF2-40B4-BE49-F238E27FC236}">
                  <a16:creationId xmlns:a16="http://schemas.microsoft.com/office/drawing/2014/main" id="{C899EC02-FD6A-9940-B959-AB9047BF10E9}"/>
                </a:ext>
              </a:extLst>
            </p:cNvPr>
            <p:cNvSpPr/>
            <p:nvPr/>
          </p:nvSpPr>
          <p:spPr bwMode="auto">
            <a:xfrm>
              <a:off x="2401591" y="1542704"/>
              <a:ext cx="2711711"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4F81BD"/>
                  </a:solidFill>
                  <a:effectLst/>
                  <a:uLnTx/>
                  <a:uFillTx/>
                  <a:latin typeface="Calibri"/>
                  <a:ea typeface="+mn-ea"/>
                  <a:cs typeface="+mn-cs"/>
                </a:rPr>
                <a:t>RISO-3 AN4</a:t>
              </a:r>
            </a:p>
          </p:txBody>
        </p:sp>
        <p:pic>
          <p:nvPicPr>
            <p:cNvPr id="11" name="Picture 10" descr="RISO_AN4_Temp-eps-converted-to.pdf">
              <a:extLst>
                <a:ext uri="{FF2B5EF4-FFF2-40B4-BE49-F238E27FC236}">
                  <a16:creationId xmlns:a16="http://schemas.microsoft.com/office/drawing/2014/main" id="{E1258C7C-9AE7-D245-A7FF-F41FB06B9F1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79622" y="1926251"/>
              <a:ext cx="2574012" cy="2574012"/>
            </a:xfrm>
            <a:prstGeom prst="rect">
              <a:avLst/>
            </a:prstGeom>
          </p:spPr>
        </p:pic>
      </p:grpSp>
      <p:grpSp>
        <p:nvGrpSpPr>
          <p:cNvPr id="12" name="Group 11">
            <a:extLst>
              <a:ext uri="{FF2B5EF4-FFF2-40B4-BE49-F238E27FC236}">
                <a16:creationId xmlns:a16="http://schemas.microsoft.com/office/drawing/2014/main" id="{50FA91CB-A4E2-B24C-BCC0-182E036D0012}"/>
              </a:ext>
            </a:extLst>
          </p:cNvPr>
          <p:cNvGrpSpPr/>
          <p:nvPr/>
        </p:nvGrpSpPr>
        <p:grpSpPr>
          <a:xfrm>
            <a:off x="6243340" y="3235295"/>
            <a:ext cx="2698502" cy="3076883"/>
            <a:chOff x="2977377" y="1542704"/>
            <a:chExt cx="2698502" cy="3076883"/>
          </a:xfrm>
        </p:grpSpPr>
        <p:sp>
          <p:nvSpPr>
            <p:cNvPr id="13" name="Rounded Rectangle 12">
              <a:extLst>
                <a:ext uri="{FF2B5EF4-FFF2-40B4-BE49-F238E27FC236}">
                  <a16:creationId xmlns:a16="http://schemas.microsoft.com/office/drawing/2014/main" id="{180E1ADC-53C7-9B4E-88A6-C509572C5EE7}"/>
                </a:ext>
              </a:extLst>
            </p:cNvPr>
            <p:cNvSpPr/>
            <p:nvPr/>
          </p:nvSpPr>
          <p:spPr bwMode="auto">
            <a:xfrm>
              <a:off x="2977377" y="1542704"/>
              <a:ext cx="2698502"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4F81BD"/>
                  </a:solidFill>
                  <a:effectLst/>
                  <a:uLnTx/>
                  <a:uFillTx/>
                  <a:latin typeface="Calibri"/>
                  <a:ea typeface="+mn-ea"/>
                  <a:cs typeface="+mn-cs"/>
                </a:rPr>
                <a:t>RISO II-3</a:t>
              </a:r>
            </a:p>
          </p:txBody>
        </p:sp>
        <p:pic>
          <p:nvPicPr>
            <p:cNvPr id="14" name="Picture 13" descr="RISO_II3_Temp-eps-converted-to.pdf">
              <a:extLst>
                <a:ext uri="{FF2B5EF4-FFF2-40B4-BE49-F238E27FC236}">
                  <a16:creationId xmlns:a16="http://schemas.microsoft.com/office/drawing/2014/main" id="{2207F328-95F7-E74C-B115-20C9B5C0F41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041535" y="1926251"/>
              <a:ext cx="2583200" cy="2583200"/>
            </a:xfrm>
            <a:prstGeom prst="rect">
              <a:avLst/>
            </a:prstGeom>
          </p:spPr>
        </p:pic>
      </p:grpSp>
      <p:grpSp>
        <p:nvGrpSpPr>
          <p:cNvPr id="15" name="Group 14">
            <a:extLst>
              <a:ext uri="{FF2B5EF4-FFF2-40B4-BE49-F238E27FC236}">
                <a16:creationId xmlns:a16="http://schemas.microsoft.com/office/drawing/2014/main" id="{06093D8A-B740-DB4D-8A50-B907FF860BBF}"/>
              </a:ext>
            </a:extLst>
          </p:cNvPr>
          <p:cNvGrpSpPr/>
          <p:nvPr/>
        </p:nvGrpSpPr>
        <p:grpSpPr>
          <a:xfrm>
            <a:off x="9090325" y="3235294"/>
            <a:ext cx="2698502" cy="3076883"/>
            <a:chOff x="5875500" y="1542704"/>
            <a:chExt cx="2698502" cy="3076883"/>
          </a:xfrm>
        </p:grpSpPr>
        <p:sp>
          <p:nvSpPr>
            <p:cNvPr id="16" name="Rounded Rectangle 15">
              <a:extLst>
                <a:ext uri="{FF2B5EF4-FFF2-40B4-BE49-F238E27FC236}">
                  <a16:creationId xmlns:a16="http://schemas.microsoft.com/office/drawing/2014/main" id="{32C266D0-5EE3-7244-9558-E07DD94A7CC1}"/>
                </a:ext>
              </a:extLst>
            </p:cNvPr>
            <p:cNvSpPr/>
            <p:nvPr/>
          </p:nvSpPr>
          <p:spPr bwMode="auto">
            <a:xfrm>
              <a:off x="5875500" y="1542704"/>
              <a:ext cx="2698502"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4F81BD"/>
                  </a:solidFill>
                  <a:effectLst/>
                  <a:uLnTx/>
                  <a:uFillTx/>
                  <a:latin typeface="Calibri"/>
                  <a:ea typeface="+mn-ea"/>
                  <a:cs typeface="+mn-cs"/>
                </a:rPr>
                <a:t>US PWR TSQ0002</a:t>
              </a:r>
            </a:p>
          </p:txBody>
        </p:sp>
        <p:pic>
          <p:nvPicPr>
            <p:cNvPr id="17" name="Picture 16" descr="US_PWR_TSQ002_Temp-eps-converted-to.pdf">
              <a:extLst>
                <a:ext uri="{FF2B5EF4-FFF2-40B4-BE49-F238E27FC236}">
                  <a16:creationId xmlns:a16="http://schemas.microsoft.com/office/drawing/2014/main" id="{97C54E7D-BDE4-FF41-BE43-F43AD1FF45B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941652" y="1926251"/>
              <a:ext cx="2580162" cy="2580162"/>
            </a:xfrm>
            <a:prstGeom prst="rect">
              <a:avLst/>
            </a:prstGeom>
          </p:spPr>
        </p:pic>
      </p:grpSp>
    </p:spTree>
    <p:extLst>
      <p:ext uri="{BB962C8B-B14F-4D97-AF65-F5344CB8AC3E}">
        <p14:creationId xmlns:p14="http://schemas.microsoft.com/office/powerpoint/2010/main" val="26832572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BCEED-7571-1B45-BDAA-06C8A774DD20}"/>
              </a:ext>
            </a:extLst>
          </p:cNvPr>
          <p:cNvSpPr>
            <a:spLocks noGrp="1"/>
          </p:cNvSpPr>
          <p:nvPr>
            <p:ph type="title"/>
          </p:nvPr>
        </p:nvSpPr>
        <p:spPr/>
        <p:txBody>
          <a:bodyPr/>
          <a:lstStyle/>
          <a:p>
            <a:r>
              <a:rPr lang="en-US" dirty="0"/>
              <a:t>UZr Fuel Performance Modeling</a:t>
            </a:r>
          </a:p>
        </p:txBody>
      </p:sp>
      <p:sp>
        <p:nvSpPr>
          <p:cNvPr id="3" name="Content Placeholder 2">
            <a:extLst>
              <a:ext uri="{FF2B5EF4-FFF2-40B4-BE49-F238E27FC236}">
                <a16:creationId xmlns:a16="http://schemas.microsoft.com/office/drawing/2014/main" id="{384620B3-D1CB-9E43-98AF-6E37171ADF46}"/>
              </a:ext>
            </a:extLst>
          </p:cNvPr>
          <p:cNvSpPr>
            <a:spLocks noGrp="1"/>
          </p:cNvSpPr>
          <p:nvPr>
            <p:ph idx="1"/>
          </p:nvPr>
        </p:nvSpPr>
        <p:spPr>
          <a:xfrm>
            <a:off x="609600" y="2014149"/>
            <a:ext cx="5666508" cy="1767761"/>
          </a:xfrm>
        </p:spPr>
        <p:txBody>
          <a:bodyPr/>
          <a:lstStyle/>
          <a:p>
            <a:r>
              <a:rPr lang="en-US" sz="2000" dirty="0"/>
              <a:t>Development of a quantitative phase-field model of macroscale constituent redistribution in the U-</a:t>
            </a:r>
            <a:r>
              <a:rPr lang="en-US" sz="2000" dirty="0" err="1"/>
              <a:t>Zr</a:t>
            </a:r>
            <a:r>
              <a:rPr lang="en-US" sz="2000" dirty="0"/>
              <a:t> system, where model parameters were optimized and the model validated against an independent data set</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DC288DC7-EEF1-AE41-8920-944CBEC5A307}"/>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sp>
        <p:nvSpPr>
          <p:cNvPr id="5" name="Rectangle 4">
            <a:extLst>
              <a:ext uri="{FF2B5EF4-FFF2-40B4-BE49-F238E27FC236}">
                <a16:creationId xmlns:a16="http://schemas.microsoft.com/office/drawing/2014/main" id="{1D1D10F4-DD60-4F43-A0DC-FA6B373761DF}"/>
              </a:ext>
            </a:extLst>
          </p:cNvPr>
          <p:cNvSpPr/>
          <p:nvPr/>
        </p:nvSpPr>
        <p:spPr>
          <a:xfrm rot="10800000" flipV="1">
            <a:off x="6276108" y="2014149"/>
            <a:ext cx="5631873" cy="1015663"/>
          </a:xfrm>
          <a:prstGeom prst="rect">
            <a:avLst/>
          </a:prstGeom>
        </p:spPr>
        <p:txBody>
          <a:bodyPr wrap="square">
            <a:spAutoFit/>
          </a:bodyPr>
          <a:lstStyle/>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Calculation of surface tension based on molecular dynamics, which is used in the BISON gaseous metallic fuel swelling model </a:t>
            </a:r>
          </a:p>
        </p:txBody>
      </p:sp>
      <p:pic>
        <p:nvPicPr>
          <p:cNvPr id="7" name="Picture 6">
            <a:extLst>
              <a:ext uri="{FF2B5EF4-FFF2-40B4-BE49-F238E27FC236}">
                <a16:creationId xmlns:a16="http://schemas.microsoft.com/office/drawing/2014/main" id="{662D6043-7D59-1640-AF9E-16F419130659}"/>
              </a:ext>
            </a:extLst>
          </p:cNvPr>
          <p:cNvPicPr>
            <a:picLocks noChangeAspect="1"/>
          </p:cNvPicPr>
          <p:nvPr/>
        </p:nvPicPr>
        <p:blipFill>
          <a:blip r:embed="rId2"/>
          <a:stretch>
            <a:fillRect/>
          </a:stretch>
        </p:blipFill>
        <p:spPr>
          <a:xfrm>
            <a:off x="122569" y="4321176"/>
            <a:ext cx="2749084" cy="2035175"/>
          </a:xfrm>
          <a:prstGeom prst="rect">
            <a:avLst/>
          </a:prstGeom>
        </p:spPr>
      </p:pic>
      <p:pic>
        <p:nvPicPr>
          <p:cNvPr id="8" name="Picture 7">
            <a:extLst>
              <a:ext uri="{FF2B5EF4-FFF2-40B4-BE49-F238E27FC236}">
                <a16:creationId xmlns:a16="http://schemas.microsoft.com/office/drawing/2014/main" id="{2999825F-C6C2-AC46-9A4A-8A5029425952}"/>
              </a:ext>
            </a:extLst>
          </p:cNvPr>
          <p:cNvPicPr>
            <a:picLocks noChangeAspect="1"/>
          </p:cNvPicPr>
          <p:nvPr/>
        </p:nvPicPr>
        <p:blipFill>
          <a:blip r:embed="rId3"/>
          <a:stretch>
            <a:fillRect/>
          </a:stretch>
        </p:blipFill>
        <p:spPr>
          <a:xfrm>
            <a:off x="2871653" y="3692719"/>
            <a:ext cx="3813799" cy="3165281"/>
          </a:xfrm>
          <a:prstGeom prst="rect">
            <a:avLst/>
          </a:prstGeom>
        </p:spPr>
      </p:pic>
      <p:pic>
        <p:nvPicPr>
          <p:cNvPr id="9" name="Picture 8">
            <a:extLst>
              <a:ext uri="{FF2B5EF4-FFF2-40B4-BE49-F238E27FC236}">
                <a16:creationId xmlns:a16="http://schemas.microsoft.com/office/drawing/2014/main" id="{4745BB48-CAA4-704D-8A39-D19F3772F673}"/>
              </a:ext>
            </a:extLst>
          </p:cNvPr>
          <p:cNvPicPr>
            <a:picLocks noChangeAspect="1"/>
          </p:cNvPicPr>
          <p:nvPr/>
        </p:nvPicPr>
        <p:blipFill>
          <a:blip r:embed="rId4"/>
          <a:stretch>
            <a:fillRect/>
          </a:stretch>
        </p:blipFill>
        <p:spPr>
          <a:xfrm>
            <a:off x="9684329" y="3029813"/>
            <a:ext cx="1589808" cy="1599034"/>
          </a:xfrm>
          <a:prstGeom prst="rect">
            <a:avLst/>
          </a:prstGeom>
        </p:spPr>
      </p:pic>
      <p:pic>
        <p:nvPicPr>
          <p:cNvPr id="10" name="Picture 9">
            <a:extLst>
              <a:ext uri="{FF2B5EF4-FFF2-40B4-BE49-F238E27FC236}">
                <a16:creationId xmlns:a16="http://schemas.microsoft.com/office/drawing/2014/main" id="{6B8A02BD-0337-4449-9093-E65BEFC003E2}"/>
              </a:ext>
            </a:extLst>
          </p:cNvPr>
          <p:cNvPicPr>
            <a:picLocks noChangeAspect="1"/>
          </p:cNvPicPr>
          <p:nvPr/>
        </p:nvPicPr>
        <p:blipFill>
          <a:blip r:embed="rId5"/>
          <a:stretch>
            <a:fillRect/>
          </a:stretch>
        </p:blipFill>
        <p:spPr>
          <a:xfrm>
            <a:off x="7509038" y="3075461"/>
            <a:ext cx="1861659" cy="1652403"/>
          </a:xfrm>
          <a:prstGeom prst="rect">
            <a:avLst/>
          </a:prstGeom>
        </p:spPr>
      </p:pic>
      <p:pic>
        <p:nvPicPr>
          <p:cNvPr id="11" name="Picture 10">
            <a:extLst>
              <a:ext uri="{FF2B5EF4-FFF2-40B4-BE49-F238E27FC236}">
                <a16:creationId xmlns:a16="http://schemas.microsoft.com/office/drawing/2014/main" id="{ECA07231-AA83-1E47-BF93-5AFECAB2D4A2}"/>
              </a:ext>
            </a:extLst>
          </p:cNvPr>
          <p:cNvPicPr>
            <a:picLocks noChangeAspect="1"/>
          </p:cNvPicPr>
          <p:nvPr/>
        </p:nvPicPr>
        <p:blipFill>
          <a:blip r:embed="rId6"/>
          <a:stretch>
            <a:fillRect/>
          </a:stretch>
        </p:blipFill>
        <p:spPr>
          <a:xfrm>
            <a:off x="7971727" y="4773513"/>
            <a:ext cx="2737888" cy="2097106"/>
          </a:xfrm>
          <a:prstGeom prst="rect">
            <a:avLst/>
          </a:prstGeom>
        </p:spPr>
      </p:pic>
    </p:spTree>
    <p:extLst>
      <p:ext uri="{BB962C8B-B14F-4D97-AF65-F5344CB8AC3E}">
        <p14:creationId xmlns:p14="http://schemas.microsoft.com/office/powerpoint/2010/main" val="3739638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7F9D4-0F15-494A-8A03-7B2BEF622501}"/>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AD990818-DA66-6342-A279-238CB42FAE7F}"/>
              </a:ext>
            </a:extLst>
          </p:cNvPr>
          <p:cNvSpPr>
            <a:spLocks noGrp="1"/>
          </p:cNvSpPr>
          <p:nvPr>
            <p:ph idx="1"/>
          </p:nvPr>
        </p:nvSpPr>
        <p:spPr/>
        <p:txBody>
          <a:bodyPr/>
          <a:lstStyle/>
          <a:p>
            <a:r>
              <a:rPr lang="en-US" dirty="0">
                <a:solidFill>
                  <a:srgbClr val="FF0000"/>
                </a:solidFill>
              </a:rPr>
              <a:t>Metal fuel can go to high burnup, good accident performance, inherent safety, easy to make</a:t>
            </a:r>
          </a:p>
          <a:p>
            <a:r>
              <a:rPr lang="en-US" dirty="0">
                <a:solidFill>
                  <a:srgbClr val="FF0000"/>
                </a:solidFill>
              </a:rPr>
              <a:t>Complex phase and composition environment</a:t>
            </a:r>
          </a:p>
          <a:p>
            <a:r>
              <a:rPr lang="en-US" dirty="0">
                <a:solidFill>
                  <a:srgbClr val="FF0000"/>
                </a:solidFill>
              </a:rPr>
              <a:t>Rapid, substantial swelling, followed by fission gas release</a:t>
            </a:r>
          </a:p>
          <a:p>
            <a:r>
              <a:rPr lang="en-US" dirty="0">
                <a:solidFill>
                  <a:srgbClr val="FF0000"/>
                </a:solidFill>
              </a:rPr>
              <a:t>Fission gas bubble behavior is very phase dependent</a:t>
            </a:r>
          </a:p>
          <a:p>
            <a:r>
              <a:rPr lang="en-US" dirty="0">
                <a:solidFill>
                  <a:srgbClr val="FF0000"/>
                </a:solidFill>
              </a:rPr>
              <a:t>Observe constituent redistribution radially, in addition to axially varying microstructure</a:t>
            </a:r>
          </a:p>
          <a:p>
            <a:r>
              <a:rPr lang="en-US" dirty="0">
                <a:solidFill>
                  <a:srgbClr val="FF0000"/>
                </a:solidFill>
              </a:rPr>
              <a:t>FCCI is a major factor in cladding failure, dependent upon thermodynamics and kinetics of a number of lanthanides, actinides and transition metals</a:t>
            </a:r>
          </a:p>
        </p:txBody>
      </p:sp>
      <p:sp>
        <p:nvSpPr>
          <p:cNvPr id="4" name="Slide Number Placeholder 3">
            <a:extLst>
              <a:ext uri="{FF2B5EF4-FFF2-40B4-BE49-F238E27FC236}">
                <a16:creationId xmlns:a16="http://schemas.microsoft.com/office/drawing/2014/main" id="{23AD3154-795D-804F-9AA3-4214339C0AEF}"/>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1140436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93BAA-7162-D74C-9F60-EB1D1EEC9800}"/>
              </a:ext>
            </a:extLst>
          </p:cNvPr>
          <p:cNvSpPr>
            <a:spLocks noGrp="1"/>
          </p:cNvSpPr>
          <p:nvPr>
            <p:ph type="title"/>
          </p:nvPr>
        </p:nvSpPr>
        <p:spPr/>
        <p:txBody>
          <a:bodyPr/>
          <a:lstStyle/>
          <a:p>
            <a:r>
              <a:rPr lang="en-US" dirty="0"/>
              <a:t>U3Si2 Fuel Performance Modeling</a:t>
            </a:r>
          </a:p>
        </p:txBody>
      </p:sp>
      <p:sp>
        <p:nvSpPr>
          <p:cNvPr id="3" name="Content Placeholder 2">
            <a:extLst>
              <a:ext uri="{FF2B5EF4-FFF2-40B4-BE49-F238E27FC236}">
                <a16:creationId xmlns:a16="http://schemas.microsoft.com/office/drawing/2014/main" id="{7534AB9B-E2BB-0248-A45B-FD450A3148AB}"/>
              </a:ext>
            </a:extLst>
          </p:cNvPr>
          <p:cNvSpPr>
            <a:spLocks noGrp="1"/>
          </p:cNvSpPr>
          <p:nvPr>
            <p:ph idx="1"/>
          </p:nvPr>
        </p:nvSpPr>
        <p:spPr>
          <a:xfrm>
            <a:off x="609599" y="2160495"/>
            <a:ext cx="11059391" cy="811305"/>
          </a:xfrm>
        </p:spPr>
        <p:txBody>
          <a:bodyPr/>
          <a:lstStyle/>
          <a:p>
            <a:r>
              <a:rPr lang="en-US" dirty="0"/>
              <a:t>Point Defect Diffusion, Fission gas swelling, thermal and irradiation creep</a:t>
            </a:r>
          </a:p>
        </p:txBody>
      </p:sp>
      <p:sp>
        <p:nvSpPr>
          <p:cNvPr id="4" name="Slide Number Placeholder 3">
            <a:extLst>
              <a:ext uri="{FF2B5EF4-FFF2-40B4-BE49-F238E27FC236}">
                <a16:creationId xmlns:a16="http://schemas.microsoft.com/office/drawing/2014/main" id="{ED1FE7D0-4C49-D347-9578-514DBF931B7A}"/>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pic>
        <p:nvPicPr>
          <p:cNvPr id="6" name="Picture 5">
            <a:extLst>
              <a:ext uri="{FF2B5EF4-FFF2-40B4-BE49-F238E27FC236}">
                <a16:creationId xmlns:a16="http://schemas.microsoft.com/office/drawing/2014/main" id="{CD5980A5-96C4-C04A-9066-55A7DA583077}"/>
              </a:ext>
            </a:extLst>
          </p:cNvPr>
          <p:cNvPicPr>
            <a:picLocks noChangeAspect="1"/>
          </p:cNvPicPr>
          <p:nvPr/>
        </p:nvPicPr>
        <p:blipFill>
          <a:blip r:embed="rId2"/>
          <a:stretch>
            <a:fillRect/>
          </a:stretch>
        </p:blipFill>
        <p:spPr>
          <a:xfrm>
            <a:off x="231739" y="2971800"/>
            <a:ext cx="2345730" cy="1239952"/>
          </a:xfrm>
          <a:prstGeom prst="rect">
            <a:avLst/>
          </a:prstGeom>
        </p:spPr>
      </p:pic>
      <p:pic>
        <p:nvPicPr>
          <p:cNvPr id="7" name="Picture 6">
            <a:extLst>
              <a:ext uri="{FF2B5EF4-FFF2-40B4-BE49-F238E27FC236}">
                <a16:creationId xmlns:a16="http://schemas.microsoft.com/office/drawing/2014/main" id="{244D931C-A14B-3547-A973-792C231ED5D0}"/>
              </a:ext>
            </a:extLst>
          </p:cNvPr>
          <p:cNvPicPr>
            <a:picLocks noChangeAspect="1"/>
          </p:cNvPicPr>
          <p:nvPr/>
        </p:nvPicPr>
        <p:blipFill>
          <a:blip r:embed="rId3"/>
          <a:stretch>
            <a:fillRect/>
          </a:stretch>
        </p:blipFill>
        <p:spPr>
          <a:xfrm>
            <a:off x="5418701" y="2568431"/>
            <a:ext cx="2912919" cy="2184690"/>
          </a:xfrm>
          <a:prstGeom prst="rect">
            <a:avLst/>
          </a:prstGeom>
        </p:spPr>
      </p:pic>
      <p:pic>
        <p:nvPicPr>
          <p:cNvPr id="8" name="Picture 7">
            <a:extLst>
              <a:ext uri="{FF2B5EF4-FFF2-40B4-BE49-F238E27FC236}">
                <a16:creationId xmlns:a16="http://schemas.microsoft.com/office/drawing/2014/main" id="{6AEAB12E-FB53-EC4B-B85A-D5A2C0609207}"/>
              </a:ext>
            </a:extLst>
          </p:cNvPr>
          <p:cNvPicPr>
            <a:picLocks noChangeAspect="1"/>
          </p:cNvPicPr>
          <p:nvPr/>
        </p:nvPicPr>
        <p:blipFill>
          <a:blip r:embed="rId4"/>
          <a:stretch>
            <a:fillRect/>
          </a:stretch>
        </p:blipFill>
        <p:spPr>
          <a:xfrm>
            <a:off x="8331621" y="2590777"/>
            <a:ext cx="2921733" cy="2139998"/>
          </a:xfrm>
          <a:prstGeom prst="rect">
            <a:avLst/>
          </a:prstGeom>
        </p:spPr>
      </p:pic>
      <p:pic>
        <p:nvPicPr>
          <p:cNvPr id="9" name="Picture 8">
            <a:extLst>
              <a:ext uri="{FF2B5EF4-FFF2-40B4-BE49-F238E27FC236}">
                <a16:creationId xmlns:a16="http://schemas.microsoft.com/office/drawing/2014/main" id="{70E31060-A2C4-FC4C-9E52-E95809F35B65}"/>
              </a:ext>
            </a:extLst>
          </p:cNvPr>
          <p:cNvPicPr>
            <a:picLocks noChangeAspect="1"/>
          </p:cNvPicPr>
          <p:nvPr/>
        </p:nvPicPr>
        <p:blipFill>
          <a:blip r:embed="rId5"/>
          <a:stretch>
            <a:fillRect/>
          </a:stretch>
        </p:blipFill>
        <p:spPr>
          <a:xfrm>
            <a:off x="5337464" y="4695248"/>
            <a:ext cx="2912918" cy="2133542"/>
          </a:xfrm>
          <a:prstGeom prst="rect">
            <a:avLst/>
          </a:prstGeom>
        </p:spPr>
      </p:pic>
      <p:pic>
        <p:nvPicPr>
          <p:cNvPr id="10" name="Picture 9">
            <a:extLst>
              <a:ext uri="{FF2B5EF4-FFF2-40B4-BE49-F238E27FC236}">
                <a16:creationId xmlns:a16="http://schemas.microsoft.com/office/drawing/2014/main" id="{278C5AEC-A9DD-A249-BECA-2B68BF6A6634}"/>
              </a:ext>
            </a:extLst>
          </p:cNvPr>
          <p:cNvPicPr>
            <a:picLocks noChangeAspect="1"/>
          </p:cNvPicPr>
          <p:nvPr/>
        </p:nvPicPr>
        <p:blipFill>
          <a:blip r:embed="rId6"/>
          <a:stretch>
            <a:fillRect/>
          </a:stretch>
        </p:blipFill>
        <p:spPr>
          <a:xfrm>
            <a:off x="8557648" y="4690319"/>
            <a:ext cx="2695706" cy="2167681"/>
          </a:xfrm>
          <a:prstGeom prst="rect">
            <a:avLst/>
          </a:prstGeom>
        </p:spPr>
      </p:pic>
      <p:pic>
        <p:nvPicPr>
          <p:cNvPr id="11" name="Picture 10">
            <a:extLst>
              <a:ext uri="{FF2B5EF4-FFF2-40B4-BE49-F238E27FC236}">
                <a16:creationId xmlns:a16="http://schemas.microsoft.com/office/drawing/2014/main" id="{B7CB2BC2-69D4-8747-8730-6F92B9887FAC}"/>
              </a:ext>
            </a:extLst>
          </p:cNvPr>
          <p:cNvPicPr>
            <a:picLocks noChangeAspect="1"/>
          </p:cNvPicPr>
          <p:nvPr/>
        </p:nvPicPr>
        <p:blipFill rotWithShape="1">
          <a:blip r:embed="rId7"/>
          <a:srcRect l="1960" t="-2871" r="76137" b="2871"/>
          <a:stretch/>
        </p:blipFill>
        <p:spPr>
          <a:xfrm>
            <a:off x="2707694" y="3247638"/>
            <a:ext cx="2418308" cy="2270651"/>
          </a:xfrm>
          <a:prstGeom prst="rect">
            <a:avLst/>
          </a:prstGeom>
        </p:spPr>
      </p:pic>
      <p:pic>
        <p:nvPicPr>
          <p:cNvPr id="12" name="Picture 11">
            <a:extLst>
              <a:ext uri="{FF2B5EF4-FFF2-40B4-BE49-F238E27FC236}">
                <a16:creationId xmlns:a16="http://schemas.microsoft.com/office/drawing/2014/main" id="{F603AAA3-C9F4-CB42-A2CF-D92160A71792}"/>
              </a:ext>
            </a:extLst>
          </p:cNvPr>
          <p:cNvPicPr>
            <a:picLocks noChangeAspect="1"/>
          </p:cNvPicPr>
          <p:nvPr/>
        </p:nvPicPr>
        <p:blipFill>
          <a:blip r:embed="rId8"/>
          <a:stretch>
            <a:fillRect/>
          </a:stretch>
        </p:blipFill>
        <p:spPr>
          <a:xfrm>
            <a:off x="301281" y="4238305"/>
            <a:ext cx="2414615" cy="1953491"/>
          </a:xfrm>
          <a:prstGeom prst="rect">
            <a:avLst/>
          </a:prstGeom>
        </p:spPr>
      </p:pic>
      <p:pic>
        <p:nvPicPr>
          <p:cNvPr id="13" name="Picture 12">
            <a:extLst>
              <a:ext uri="{FF2B5EF4-FFF2-40B4-BE49-F238E27FC236}">
                <a16:creationId xmlns:a16="http://schemas.microsoft.com/office/drawing/2014/main" id="{E2ECD0EB-9523-A847-9D07-3DD35FEBCA6E}"/>
              </a:ext>
            </a:extLst>
          </p:cNvPr>
          <p:cNvPicPr>
            <a:picLocks noChangeAspect="1"/>
          </p:cNvPicPr>
          <p:nvPr/>
        </p:nvPicPr>
        <p:blipFill>
          <a:blip r:embed="rId9"/>
          <a:stretch>
            <a:fillRect/>
          </a:stretch>
        </p:blipFill>
        <p:spPr>
          <a:xfrm>
            <a:off x="528499" y="6151542"/>
            <a:ext cx="4513223" cy="677248"/>
          </a:xfrm>
          <a:prstGeom prst="rect">
            <a:avLst/>
          </a:prstGeom>
        </p:spPr>
      </p:pic>
    </p:spTree>
    <p:extLst>
      <p:ext uri="{BB962C8B-B14F-4D97-AF65-F5344CB8AC3E}">
        <p14:creationId xmlns:p14="http://schemas.microsoft.com/office/powerpoint/2010/main" val="24088989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0ABA0-282C-4646-89D9-127B16E82486}"/>
              </a:ext>
            </a:extLst>
          </p:cNvPr>
          <p:cNvSpPr>
            <a:spLocks noGrp="1"/>
          </p:cNvSpPr>
          <p:nvPr>
            <p:ph type="title"/>
          </p:nvPr>
        </p:nvSpPr>
        <p:spPr/>
        <p:txBody>
          <a:bodyPr/>
          <a:lstStyle/>
          <a:p>
            <a:r>
              <a:rPr lang="en-US" dirty="0"/>
              <a:t>TRISO Particle Fuel Performance Modeling</a:t>
            </a:r>
          </a:p>
        </p:txBody>
      </p:sp>
      <p:pic>
        <p:nvPicPr>
          <p:cNvPr id="7" name="Content Placeholder 6">
            <a:extLst>
              <a:ext uri="{FF2B5EF4-FFF2-40B4-BE49-F238E27FC236}">
                <a16:creationId xmlns:a16="http://schemas.microsoft.com/office/drawing/2014/main" id="{BEAD677E-A7F4-1E42-B22C-930D2BB8DE4C}"/>
              </a:ext>
            </a:extLst>
          </p:cNvPr>
          <p:cNvPicPr>
            <a:picLocks noGrp="1" noChangeAspect="1"/>
          </p:cNvPicPr>
          <p:nvPr>
            <p:ph idx="1"/>
          </p:nvPr>
        </p:nvPicPr>
        <p:blipFill>
          <a:blip r:embed="rId2"/>
          <a:stretch>
            <a:fillRect/>
          </a:stretch>
        </p:blipFill>
        <p:spPr>
          <a:xfrm>
            <a:off x="8673006" y="3641293"/>
            <a:ext cx="2738263" cy="2715058"/>
          </a:xfrm>
          <a:prstGeom prst="rect">
            <a:avLst/>
          </a:prstGeom>
        </p:spPr>
      </p:pic>
      <p:sp>
        <p:nvSpPr>
          <p:cNvPr id="4" name="Slide Number Placeholder 3">
            <a:extLst>
              <a:ext uri="{FF2B5EF4-FFF2-40B4-BE49-F238E27FC236}">
                <a16:creationId xmlns:a16="http://schemas.microsoft.com/office/drawing/2014/main" id="{AE95850B-3373-0543-B8D3-92BFCF0790B0}"/>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pic>
        <p:nvPicPr>
          <p:cNvPr id="5" name="Picture 4">
            <a:extLst>
              <a:ext uri="{FF2B5EF4-FFF2-40B4-BE49-F238E27FC236}">
                <a16:creationId xmlns:a16="http://schemas.microsoft.com/office/drawing/2014/main" id="{539FC2A1-E65F-384A-940E-413DFD850279}"/>
              </a:ext>
            </a:extLst>
          </p:cNvPr>
          <p:cNvPicPr>
            <a:picLocks noChangeAspect="1"/>
          </p:cNvPicPr>
          <p:nvPr/>
        </p:nvPicPr>
        <p:blipFill>
          <a:blip r:embed="rId3"/>
          <a:stretch>
            <a:fillRect/>
          </a:stretch>
        </p:blipFill>
        <p:spPr>
          <a:xfrm>
            <a:off x="9100923" y="1895765"/>
            <a:ext cx="1602867" cy="1595581"/>
          </a:xfrm>
          <a:prstGeom prst="rect">
            <a:avLst/>
          </a:prstGeom>
        </p:spPr>
      </p:pic>
      <p:pic>
        <p:nvPicPr>
          <p:cNvPr id="6" name="Picture 5">
            <a:extLst>
              <a:ext uri="{FF2B5EF4-FFF2-40B4-BE49-F238E27FC236}">
                <a16:creationId xmlns:a16="http://schemas.microsoft.com/office/drawing/2014/main" id="{0D2AF70A-CAA3-CF40-9C1D-8A5E1EBC46AA}"/>
              </a:ext>
            </a:extLst>
          </p:cNvPr>
          <p:cNvPicPr>
            <a:picLocks noChangeAspect="1"/>
          </p:cNvPicPr>
          <p:nvPr/>
        </p:nvPicPr>
        <p:blipFill>
          <a:blip r:embed="rId4"/>
          <a:stretch>
            <a:fillRect/>
          </a:stretch>
        </p:blipFill>
        <p:spPr>
          <a:xfrm>
            <a:off x="6096000" y="1841408"/>
            <a:ext cx="2405875" cy="4697505"/>
          </a:xfrm>
          <a:prstGeom prst="rect">
            <a:avLst/>
          </a:prstGeom>
        </p:spPr>
      </p:pic>
      <p:pic>
        <p:nvPicPr>
          <p:cNvPr id="8" name="Picture 7">
            <a:extLst>
              <a:ext uri="{FF2B5EF4-FFF2-40B4-BE49-F238E27FC236}">
                <a16:creationId xmlns:a16="http://schemas.microsoft.com/office/drawing/2014/main" id="{9BDFBD74-0C70-594B-8DEC-6D2EE111638F}"/>
              </a:ext>
            </a:extLst>
          </p:cNvPr>
          <p:cNvPicPr>
            <a:picLocks noChangeAspect="1"/>
          </p:cNvPicPr>
          <p:nvPr/>
        </p:nvPicPr>
        <p:blipFill>
          <a:blip r:embed="rId5"/>
          <a:stretch>
            <a:fillRect/>
          </a:stretch>
        </p:blipFill>
        <p:spPr>
          <a:xfrm>
            <a:off x="2313372" y="4842165"/>
            <a:ext cx="3546903" cy="1275196"/>
          </a:xfrm>
          <a:prstGeom prst="rect">
            <a:avLst/>
          </a:prstGeom>
        </p:spPr>
      </p:pic>
      <p:pic>
        <p:nvPicPr>
          <p:cNvPr id="9" name="Picture 8">
            <a:extLst>
              <a:ext uri="{FF2B5EF4-FFF2-40B4-BE49-F238E27FC236}">
                <a16:creationId xmlns:a16="http://schemas.microsoft.com/office/drawing/2014/main" id="{219B0323-6419-0E42-BCD5-DBD9DF240715}"/>
              </a:ext>
            </a:extLst>
          </p:cNvPr>
          <p:cNvPicPr>
            <a:picLocks noChangeAspect="1"/>
          </p:cNvPicPr>
          <p:nvPr/>
        </p:nvPicPr>
        <p:blipFill>
          <a:blip r:embed="rId6"/>
          <a:stretch>
            <a:fillRect/>
          </a:stretch>
        </p:blipFill>
        <p:spPr>
          <a:xfrm>
            <a:off x="609600" y="5203305"/>
            <a:ext cx="1416627" cy="399561"/>
          </a:xfrm>
          <a:prstGeom prst="rect">
            <a:avLst/>
          </a:prstGeom>
        </p:spPr>
      </p:pic>
      <p:pic>
        <p:nvPicPr>
          <p:cNvPr id="10" name="Picture 9">
            <a:extLst>
              <a:ext uri="{FF2B5EF4-FFF2-40B4-BE49-F238E27FC236}">
                <a16:creationId xmlns:a16="http://schemas.microsoft.com/office/drawing/2014/main" id="{662D0CEC-71DE-CA43-9DF0-E467A551DE0C}"/>
              </a:ext>
            </a:extLst>
          </p:cNvPr>
          <p:cNvPicPr>
            <a:picLocks noChangeAspect="1"/>
          </p:cNvPicPr>
          <p:nvPr/>
        </p:nvPicPr>
        <p:blipFill>
          <a:blip r:embed="rId7"/>
          <a:stretch>
            <a:fillRect/>
          </a:stretch>
        </p:blipFill>
        <p:spPr>
          <a:xfrm>
            <a:off x="962072" y="5602866"/>
            <a:ext cx="711681" cy="273087"/>
          </a:xfrm>
          <a:prstGeom prst="rect">
            <a:avLst/>
          </a:prstGeom>
        </p:spPr>
      </p:pic>
      <p:sp>
        <p:nvSpPr>
          <p:cNvPr id="11" name="Content Placeholder 2">
            <a:extLst>
              <a:ext uri="{FF2B5EF4-FFF2-40B4-BE49-F238E27FC236}">
                <a16:creationId xmlns:a16="http://schemas.microsoft.com/office/drawing/2014/main" id="{E27C45E3-BB2E-954A-BC4A-419EF0F4F27B}"/>
              </a:ext>
            </a:extLst>
          </p:cNvPr>
          <p:cNvSpPr txBox="1">
            <a:spLocks/>
          </p:cNvSpPr>
          <p:nvPr/>
        </p:nvSpPr>
        <p:spPr bwMode="auto">
          <a:xfrm>
            <a:off x="609600" y="2014149"/>
            <a:ext cx="5315269" cy="255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TRISO particle modeling is still under development from a mechanistic model standpoint</a:t>
            </a:r>
          </a:p>
          <a:p>
            <a:r>
              <a:rPr lang="en-US" sz="2000" dirty="0"/>
              <a:t>Imperfect data for many critical fission products through different layers</a:t>
            </a:r>
          </a:p>
          <a:p>
            <a:r>
              <a:rPr lang="en-US" sz="2000" dirty="0"/>
              <a:t>Data typically for UO2 only, not for UC or UCO fuel kernels</a:t>
            </a:r>
          </a:p>
          <a:p>
            <a:endParaRPr lang="en-US" sz="2000" dirty="0"/>
          </a:p>
          <a:p>
            <a:endParaRPr lang="en-US" sz="2000" dirty="0"/>
          </a:p>
          <a:p>
            <a:endParaRPr lang="en-US" sz="2000" dirty="0"/>
          </a:p>
        </p:txBody>
      </p:sp>
    </p:spTree>
    <p:extLst>
      <p:ext uri="{BB962C8B-B14F-4D97-AF65-F5344CB8AC3E}">
        <p14:creationId xmlns:p14="http://schemas.microsoft.com/office/powerpoint/2010/main" val="1068629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375A6-1B0B-8841-A719-FDC48BFEACDB}"/>
              </a:ext>
            </a:extLst>
          </p:cNvPr>
          <p:cNvSpPr>
            <a:spLocks noGrp="1"/>
          </p:cNvSpPr>
          <p:nvPr>
            <p:ph type="title"/>
          </p:nvPr>
        </p:nvSpPr>
        <p:spPr/>
        <p:txBody>
          <a:bodyPr/>
          <a:lstStyle/>
          <a:p>
            <a:r>
              <a:rPr lang="en-US" dirty="0" err="1"/>
              <a:t>FeCrAl</a:t>
            </a:r>
            <a:endParaRPr lang="en-US" dirty="0"/>
          </a:p>
        </p:txBody>
      </p:sp>
      <p:sp>
        <p:nvSpPr>
          <p:cNvPr id="3" name="Content Placeholder 2">
            <a:extLst>
              <a:ext uri="{FF2B5EF4-FFF2-40B4-BE49-F238E27FC236}">
                <a16:creationId xmlns:a16="http://schemas.microsoft.com/office/drawing/2014/main" id="{E407E887-B0CF-714B-8195-9EADD4956EC4}"/>
              </a:ext>
            </a:extLst>
          </p:cNvPr>
          <p:cNvSpPr>
            <a:spLocks noGrp="1"/>
          </p:cNvSpPr>
          <p:nvPr>
            <p:ph idx="1"/>
          </p:nvPr>
        </p:nvSpPr>
        <p:spPr>
          <a:xfrm>
            <a:off x="609600" y="2160495"/>
            <a:ext cx="4846519" cy="3965670"/>
          </a:xfrm>
        </p:spPr>
        <p:txBody>
          <a:bodyPr/>
          <a:lstStyle/>
          <a:p>
            <a:r>
              <a:rPr lang="en-US" sz="2000" dirty="0"/>
              <a:t>Evolution of compositional randomness (precipitation) will affect the mechanical properties of </a:t>
            </a:r>
            <a:r>
              <a:rPr lang="en-US" sz="2000" dirty="0" err="1"/>
              <a:t>FeCrAl</a:t>
            </a:r>
            <a:endParaRPr lang="en-US" sz="2000" dirty="0"/>
          </a:p>
          <a:p>
            <a:r>
              <a:rPr lang="en-US" sz="2000" dirty="0"/>
              <a:t>Kinetic Monte Carlo simulations modeled the precipitation of alpha’ phase from bcc Fe-Cr alloys under thermal aging at various temperatures</a:t>
            </a:r>
          </a:p>
          <a:p>
            <a:r>
              <a:rPr lang="en-US" sz="2000" dirty="0"/>
              <a:t>Fe-Al alloys do not show any phase separation</a:t>
            </a:r>
          </a:p>
          <a:p>
            <a:r>
              <a:rPr lang="en-US" sz="2000" dirty="0"/>
              <a:t>Can determine critical temperatures for precipitation and the resulting microstructures to investigate potential hardening</a:t>
            </a:r>
          </a:p>
        </p:txBody>
      </p:sp>
      <p:sp>
        <p:nvSpPr>
          <p:cNvPr id="4" name="Slide Number Placeholder 3">
            <a:extLst>
              <a:ext uri="{FF2B5EF4-FFF2-40B4-BE49-F238E27FC236}">
                <a16:creationId xmlns:a16="http://schemas.microsoft.com/office/drawing/2014/main" id="{BDACF95B-295D-9440-A4A5-58C3C3BCD45A}"/>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pic>
        <p:nvPicPr>
          <p:cNvPr id="5" name="Picture 4">
            <a:extLst>
              <a:ext uri="{FF2B5EF4-FFF2-40B4-BE49-F238E27FC236}">
                <a16:creationId xmlns:a16="http://schemas.microsoft.com/office/drawing/2014/main" id="{3768E076-4A2B-9247-9B4D-06D0C78BAA04}"/>
              </a:ext>
            </a:extLst>
          </p:cNvPr>
          <p:cNvPicPr>
            <a:picLocks noChangeAspect="1"/>
          </p:cNvPicPr>
          <p:nvPr/>
        </p:nvPicPr>
        <p:blipFill>
          <a:blip r:embed="rId2"/>
          <a:stretch>
            <a:fillRect/>
          </a:stretch>
        </p:blipFill>
        <p:spPr>
          <a:xfrm>
            <a:off x="5492701" y="1847852"/>
            <a:ext cx="3170217" cy="2184400"/>
          </a:xfrm>
          <a:prstGeom prst="rect">
            <a:avLst/>
          </a:prstGeom>
        </p:spPr>
      </p:pic>
      <p:pic>
        <p:nvPicPr>
          <p:cNvPr id="6" name="Picture 5">
            <a:extLst>
              <a:ext uri="{FF2B5EF4-FFF2-40B4-BE49-F238E27FC236}">
                <a16:creationId xmlns:a16="http://schemas.microsoft.com/office/drawing/2014/main" id="{D018691A-A48A-664A-9280-9DB83FE5A814}"/>
              </a:ext>
            </a:extLst>
          </p:cNvPr>
          <p:cNvPicPr>
            <a:picLocks noChangeAspect="1"/>
          </p:cNvPicPr>
          <p:nvPr/>
        </p:nvPicPr>
        <p:blipFill>
          <a:blip r:embed="rId3"/>
          <a:stretch>
            <a:fillRect/>
          </a:stretch>
        </p:blipFill>
        <p:spPr>
          <a:xfrm>
            <a:off x="8700644" y="1700692"/>
            <a:ext cx="3277152" cy="2478719"/>
          </a:xfrm>
          <a:prstGeom prst="rect">
            <a:avLst/>
          </a:prstGeom>
        </p:spPr>
      </p:pic>
      <p:pic>
        <p:nvPicPr>
          <p:cNvPr id="7" name="Picture 6">
            <a:extLst>
              <a:ext uri="{FF2B5EF4-FFF2-40B4-BE49-F238E27FC236}">
                <a16:creationId xmlns:a16="http://schemas.microsoft.com/office/drawing/2014/main" id="{642C1348-858F-6540-871E-8EFD87634AF4}"/>
              </a:ext>
            </a:extLst>
          </p:cNvPr>
          <p:cNvPicPr>
            <a:picLocks noChangeAspect="1"/>
          </p:cNvPicPr>
          <p:nvPr/>
        </p:nvPicPr>
        <p:blipFill>
          <a:blip r:embed="rId4"/>
          <a:stretch>
            <a:fillRect/>
          </a:stretch>
        </p:blipFill>
        <p:spPr>
          <a:xfrm>
            <a:off x="6757711" y="4184374"/>
            <a:ext cx="3645338" cy="2749880"/>
          </a:xfrm>
          <a:prstGeom prst="rect">
            <a:avLst/>
          </a:prstGeom>
        </p:spPr>
      </p:pic>
    </p:spTree>
    <p:extLst>
      <p:ext uri="{BB962C8B-B14F-4D97-AF65-F5344CB8AC3E}">
        <p14:creationId xmlns:p14="http://schemas.microsoft.com/office/powerpoint/2010/main" val="27518084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DCCAD-BE05-A94F-B66A-EA2D3ABF07E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C7C9A290-33D4-8D48-BEAB-3A09AD15C127}"/>
              </a:ext>
            </a:extLst>
          </p:cNvPr>
          <p:cNvSpPr>
            <a:spLocks noGrp="1"/>
          </p:cNvSpPr>
          <p:nvPr>
            <p:ph idx="1"/>
          </p:nvPr>
        </p:nvSpPr>
        <p:spPr/>
        <p:txBody>
          <a:bodyPr/>
          <a:lstStyle/>
          <a:p>
            <a:r>
              <a:rPr lang="en-US" dirty="0"/>
              <a:t>Researchers are working to develop materials models for the fuel and cladding that are mechanistic rather than empirical and that are based on the evolution of the microstructure rather than the burnup.</a:t>
            </a:r>
          </a:p>
          <a:p>
            <a:endParaRPr lang="en-US" dirty="0"/>
          </a:p>
        </p:txBody>
      </p:sp>
      <p:sp>
        <p:nvSpPr>
          <p:cNvPr id="4" name="Slide Number Placeholder 3">
            <a:extLst>
              <a:ext uri="{FF2B5EF4-FFF2-40B4-BE49-F238E27FC236}">
                <a16:creationId xmlns:a16="http://schemas.microsoft.com/office/drawing/2014/main" id="{C5080A65-7384-FF4F-94B0-F4C3AB1A3F9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88536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Mechanistic Fuel Performance Modeling</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3</a:t>
            </a:fld>
            <a:endParaRPr lang="en-US"/>
          </a:p>
        </p:txBody>
      </p:sp>
    </p:spTree>
    <p:extLst>
      <p:ext uri="{BB962C8B-B14F-4D97-AF65-F5344CB8AC3E}">
        <p14:creationId xmlns:p14="http://schemas.microsoft.com/office/powerpoint/2010/main" val="2029217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A8644-3ABD-534F-8703-D1F9EFBE5DA4}"/>
              </a:ext>
            </a:extLst>
          </p:cNvPr>
          <p:cNvSpPr>
            <a:spLocks noGrp="1"/>
          </p:cNvSpPr>
          <p:nvPr>
            <p:ph type="title"/>
          </p:nvPr>
        </p:nvSpPr>
        <p:spPr/>
        <p:txBody>
          <a:bodyPr/>
          <a:lstStyle/>
          <a:p>
            <a:r>
              <a:rPr lang="en-US" dirty="0"/>
              <a:t>Going beyond burnup…</a:t>
            </a:r>
          </a:p>
        </p:txBody>
      </p:sp>
      <p:sp>
        <p:nvSpPr>
          <p:cNvPr id="4" name="Slide Number Placeholder 3">
            <a:extLst>
              <a:ext uri="{FF2B5EF4-FFF2-40B4-BE49-F238E27FC236}">
                <a16:creationId xmlns:a16="http://schemas.microsoft.com/office/drawing/2014/main" id="{CDB87F38-F0B4-8A4B-AC10-E2C93359110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TextBox 4">
            <a:extLst>
              <a:ext uri="{FF2B5EF4-FFF2-40B4-BE49-F238E27FC236}">
                <a16:creationId xmlns:a16="http://schemas.microsoft.com/office/drawing/2014/main" id="{4A77EC0F-792E-E543-A8D9-4E8C22E95C33}"/>
              </a:ext>
            </a:extLst>
          </p:cNvPr>
          <p:cNvSpPr txBox="1"/>
          <p:nvPr/>
        </p:nvSpPr>
        <p:spPr>
          <a:xfrm>
            <a:off x="3800061" y="2048080"/>
            <a:ext cx="1280583"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F81BD"/>
                </a:solidFill>
                <a:effectLst/>
                <a:uLnTx/>
                <a:uFillTx/>
                <a:latin typeface="Arial" charset="0"/>
                <a:ea typeface="ＭＳ Ｐゴシック" charset="0"/>
              </a:rPr>
              <a:t>Operating Conditions</a:t>
            </a:r>
            <a:endParaRPr kumimoji="0" lang="en-US" sz="1400" b="0" i="0" u="none" strike="noStrike" kern="1200" cap="none" spc="0" normalizeH="0" baseline="0" noProof="0" dirty="0">
              <a:ln>
                <a:noFill/>
              </a:ln>
              <a:solidFill>
                <a:srgbClr val="4F81BD"/>
              </a:solidFill>
              <a:effectLst/>
              <a:uLnTx/>
              <a:uFillTx/>
              <a:latin typeface="Arial" charset="0"/>
              <a:ea typeface="ＭＳ Ｐゴシック" charset="0"/>
            </a:endParaRPr>
          </a:p>
        </p:txBody>
      </p:sp>
      <p:sp>
        <p:nvSpPr>
          <p:cNvPr id="6" name="TextBox 5">
            <a:extLst>
              <a:ext uri="{FF2B5EF4-FFF2-40B4-BE49-F238E27FC236}">
                <a16:creationId xmlns:a16="http://schemas.microsoft.com/office/drawing/2014/main" id="{AD3A26E7-D383-6F4A-8BA7-6F88B722D5C2}"/>
              </a:ext>
            </a:extLst>
          </p:cNvPr>
          <p:cNvSpPr txBox="1"/>
          <p:nvPr/>
        </p:nvSpPr>
        <p:spPr>
          <a:xfrm>
            <a:off x="7381461" y="2116219"/>
            <a:ext cx="1121303" cy="307777"/>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F81BD"/>
                </a:solidFill>
                <a:effectLst/>
                <a:uLnTx/>
                <a:uFillTx/>
                <a:latin typeface="Arial" charset="0"/>
                <a:ea typeface="ＭＳ Ｐゴシック" charset="0"/>
              </a:rPr>
              <a:t>Variables</a:t>
            </a:r>
            <a:endParaRPr kumimoji="0" lang="en-US" sz="1400" b="0" i="0" u="none" strike="noStrike" kern="1200" cap="none" spc="0" normalizeH="0" baseline="0" noProof="0" dirty="0">
              <a:ln>
                <a:noFill/>
              </a:ln>
              <a:solidFill>
                <a:srgbClr val="4F81BD"/>
              </a:solidFill>
              <a:effectLst/>
              <a:uLnTx/>
              <a:uFillTx/>
              <a:latin typeface="Arial" charset="0"/>
              <a:ea typeface="ＭＳ Ｐゴシック" charset="0"/>
            </a:endParaRPr>
          </a:p>
        </p:txBody>
      </p:sp>
      <p:sp>
        <p:nvSpPr>
          <p:cNvPr id="7" name="Rounded Rectangle 6">
            <a:extLst>
              <a:ext uri="{FF2B5EF4-FFF2-40B4-BE49-F238E27FC236}">
                <a16:creationId xmlns:a16="http://schemas.microsoft.com/office/drawing/2014/main" id="{A0D317B4-1982-6647-9DFF-77B01A4485FE}"/>
              </a:ext>
            </a:extLst>
          </p:cNvPr>
          <p:cNvSpPr/>
          <p:nvPr/>
        </p:nvSpPr>
        <p:spPr bwMode="auto">
          <a:xfrm>
            <a:off x="10031601" y="3158974"/>
            <a:ext cx="1180994" cy="46901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Elasticity tensor</a:t>
            </a:r>
          </a:p>
        </p:txBody>
      </p:sp>
      <p:sp>
        <p:nvSpPr>
          <p:cNvPr id="8" name="Rounded Rectangle 7">
            <a:extLst>
              <a:ext uri="{FF2B5EF4-FFF2-40B4-BE49-F238E27FC236}">
                <a16:creationId xmlns:a16="http://schemas.microsoft.com/office/drawing/2014/main" id="{5BF25E33-B80D-004F-94F7-DD68AA680769}"/>
              </a:ext>
            </a:extLst>
          </p:cNvPr>
          <p:cNvSpPr/>
          <p:nvPr/>
        </p:nvSpPr>
        <p:spPr bwMode="auto">
          <a:xfrm>
            <a:off x="10027738" y="4348948"/>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Fracture stress</a:t>
            </a:r>
          </a:p>
        </p:txBody>
      </p:sp>
      <p:sp>
        <p:nvSpPr>
          <p:cNvPr id="9" name="Rounded Rectangle 8">
            <a:extLst>
              <a:ext uri="{FF2B5EF4-FFF2-40B4-BE49-F238E27FC236}">
                <a16:creationId xmlns:a16="http://schemas.microsoft.com/office/drawing/2014/main" id="{417DAB9C-DAA0-324A-8373-634C0D1CAB30}"/>
              </a:ext>
            </a:extLst>
          </p:cNvPr>
          <p:cNvSpPr/>
          <p:nvPr/>
        </p:nvSpPr>
        <p:spPr bwMode="auto">
          <a:xfrm>
            <a:off x="10027738" y="5002988"/>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Melting temperature</a:t>
            </a:r>
          </a:p>
        </p:txBody>
      </p:sp>
      <p:sp>
        <p:nvSpPr>
          <p:cNvPr id="10" name="TextBox 9">
            <a:extLst>
              <a:ext uri="{FF2B5EF4-FFF2-40B4-BE49-F238E27FC236}">
                <a16:creationId xmlns:a16="http://schemas.microsoft.com/office/drawing/2014/main" id="{2A4964E1-1BFA-3C4A-8FF1-CA50C4CCC664}"/>
              </a:ext>
            </a:extLst>
          </p:cNvPr>
          <p:cNvSpPr txBox="1"/>
          <p:nvPr/>
        </p:nvSpPr>
        <p:spPr>
          <a:xfrm>
            <a:off x="9738731" y="2636756"/>
            <a:ext cx="1566190"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F497D"/>
                </a:solidFill>
                <a:effectLst/>
                <a:uLnTx/>
                <a:uFillTx/>
                <a:latin typeface="Arial" charset="0"/>
                <a:ea typeface="ＭＳ Ｐゴシック" charset="0"/>
              </a:rPr>
              <a:t>Fuel </a:t>
            </a:r>
            <a:br>
              <a:rPr kumimoji="0" lang="en-US" sz="1400" b="1" i="0" u="none" strike="noStrike" kern="1200" cap="none" spc="0" normalizeH="0" baseline="0" noProof="0" dirty="0">
                <a:ln>
                  <a:noFill/>
                </a:ln>
                <a:solidFill>
                  <a:srgbClr val="1F497D"/>
                </a:solidFill>
                <a:effectLst/>
                <a:uLnTx/>
                <a:uFillTx/>
                <a:latin typeface="Arial" charset="0"/>
                <a:ea typeface="ＭＳ Ｐゴシック" charset="0"/>
              </a:rPr>
            </a:br>
            <a:r>
              <a:rPr kumimoji="0" lang="en-US" sz="1400" b="1" i="0" u="none" strike="noStrike" kern="1200" cap="none" spc="0" normalizeH="0" baseline="0" noProof="0" dirty="0">
                <a:ln>
                  <a:noFill/>
                </a:ln>
                <a:solidFill>
                  <a:srgbClr val="1F497D"/>
                </a:solidFill>
                <a:effectLst/>
                <a:uLnTx/>
                <a:uFillTx/>
                <a:latin typeface="Arial" charset="0"/>
                <a:ea typeface="ＭＳ Ｐゴシック" charset="0"/>
              </a:rPr>
              <a:t>Property values</a:t>
            </a:r>
            <a:endParaRPr kumimoji="0" lang="en-US" sz="1400" b="0" i="0" u="none" strike="noStrike" kern="1200" cap="none" spc="0" normalizeH="0" baseline="0" noProof="0" dirty="0">
              <a:ln>
                <a:noFill/>
              </a:ln>
              <a:solidFill>
                <a:srgbClr val="1F497D"/>
              </a:solidFill>
              <a:effectLst/>
              <a:uLnTx/>
              <a:uFillTx/>
              <a:latin typeface="Arial" charset="0"/>
              <a:ea typeface="ＭＳ Ｐゴシック" charset="0"/>
            </a:endParaRPr>
          </a:p>
        </p:txBody>
      </p:sp>
      <p:sp>
        <p:nvSpPr>
          <p:cNvPr id="11" name="Rounded Rectangle 10">
            <a:extLst>
              <a:ext uri="{FF2B5EF4-FFF2-40B4-BE49-F238E27FC236}">
                <a16:creationId xmlns:a16="http://schemas.microsoft.com/office/drawing/2014/main" id="{0E495C85-B41A-EA42-A99B-C89C95C97F64}"/>
              </a:ext>
            </a:extLst>
          </p:cNvPr>
          <p:cNvSpPr/>
          <p:nvPr/>
        </p:nvSpPr>
        <p:spPr bwMode="auto">
          <a:xfrm>
            <a:off x="10027738" y="6246506"/>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Dimensional change</a:t>
            </a:r>
          </a:p>
        </p:txBody>
      </p:sp>
      <p:sp>
        <p:nvSpPr>
          <p:cNvPr id="12" name="Rounded Rectangle 11">
            <a:extLst>
              <a:ext uri="{FF2B5EF4-FFF2-40B4-BE49-F238E27FC236}">
                <a16:creationId xmlns:a16="http://schemas.microsoft.com/office/drawing/2014/main" id="{F41F45D1-9C30-CB4F-9AAF-437AE6D37666}"/>
              </a:ext>
            </a:extLst>
          </p:cNvPr>
          <p:cNvSpPr/>
          <p:nvPr/>
        </p:nvSpPr>
        <p:spPr bwMode="auto">
          <a:xfrm>
            <a:off x="10027738" y="3742493"/>
            <a:ext cx="1188720" cy="491946"/>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Thermal conductivity</a:t>
            </a:r>
          </a:p>
        </p:txBody>
      </p:sp>
      <p:sp>
        <p:nvSpPr>
          <p:cNvPr id="13" name="Rounded Rectangle 12">
            <a:extLst>
              <a:ext uri="{FF2B5EF4-FFF2-40B4-BE49-F238E27FC236}">
                <a16:creationId xmlns:a16="http://schemas.microsoft.com/office/drawing/2014/main" id="{D68BAE12-BD01-CB49-A6F1-2B16EB1AE5F7}"/>
              </a:ext>
            </a:extLst>
          </p:cNvPr>
          <p:cNvSpPr/>
          <p:nvPr/>
        </p:nvSpPr>
        <p:spPr bwMode="auto">
          <a:xfrm>
            <a:off x="5331063" y="3158974"/>
            <a:ext cx="1188720" cy="484837"/>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Elasticity tensor</a:t>
            </a:r>
          </a:p>
        </p:txBody>
      </p:sp>
      <p:sp>
        <p:nvSpPr>
          <p:cNvPr id="14" name="Rounded Rectangle 13">
            <a:extLst>
              <a:ext uri="{FF2B5EF4-FFF2-40B4-BE49-F238E27FC236}">
                <a16:creationId xmlns:a16="http://schemas.microsoft.com/office/drawing/2014/main" id="{910C3449-518B-BF4F-A80B-C60330EF4E6B}"/>
              </a:ext>
            </a:extLst>
          </p:cNvPr>
          <p:cNvSpPr/>
          <p:nvPr/>
        </p:nvSpPr>
        <p:spPr bwMode="auto">
          <a:xfrm>
            <a:off x="5331063" y="4371157"/>
            <a:ext cx="1188720" cy="53953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Thermal conductivity</a:t>
            </a:r>
          </a:p>
        </p:txBody>
      </p:sp>
      <p:sp>
        <p:nvSpPr>
          <p:cNvPr id="15" name="Rounded Rectangle 14">
            <a:extLst>
              <a:ext uri="{FF2B5EF4-FFF2-40B4-BE49-F238E27FC236}">
                <a16:creationId xmlns:a16="http://schemas.microsoft.com/office/drawing/2014/main" id="{0BD35F0A-C1E5-C540-B055-E2943F5C8729}"/>
              </a:ext>
            </a:extLst>
          </p:cNvPr>
          <p:cNvSpPr/>
          <p:nvPr/>
        </p:nvSpPr>
        <p:spPr bwMode="auto">
          <a:xfrm>
            <a:off x="5331063" y="5028388"/>
            <a:ext cx="1188720" cy="53953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Failure criteria</a:t>
            </a:r>
          </a:p>
        </p:txBody>
      </p:sp>
      <p:sp>
        <p:nvSpPr>
          <p:cNvPr id="16" name="TextBox 15">
            <a:extLst>
              <a:ext uri="{FF2B5EF4-FFF2-40B4-BE49-F238E27FC236}">
                <a16:creationId xmlns:a16="http://schemas.microsoft.com/office/drawing/2014/main" id="{85E85D7A-4209-FB46-849E-C86379E671DB}"/>
              </a:ext>
            </a:extLst>
          </p:cNvPr>
          <p:cNvSpPr txBox="1"/>
          <p:nvPr/>
        </p:nvSpPr>
        <p:spPr>
          <a:xfrm>
            <a:off x="5057414" y="2636756"/>
            <a:ext cx="1720920"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800000"/>
                </a:solidFill>
                <a:effectLst/>
                <a:uLnTx/>
                <a:uFillTx/>
                <a:latin typeface="Arial" charset="0"/>
                <a:ea typeface="ＭＳ Ｐゴシック" charset="0"/>
              </a:rPr>
              <a:t>Cladding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800000"/>
                </a:solidFill>
                <a:effectLst/>
                <a:uLnTx/>
                <a:uFillTx/>
                <a:latin typeface="Arial" charset="0"/>
                <a:ea typeface="ＭＳ Ｐゴシック" charset="0"/>
              </a:rPr>
              <a:t>Property values</a:t>
            </a:r>
            <a:endParaRPr kumimoji="0" lang="en-US" sz="1400" b="0" i="0" u="none" strike="noStrike" kern="1200" cap="none" spc="0" normalizeH="0" baseline="0" noProof="0" dirty="0">
              <a:ln>
                <a:noFill/>
              </a:ln>
              <a:solidFill>
                <a:srgbClr val="800000"/>
              </a:solidFill>
              <a:effectLst/>
              <a:uLnTx/>
              <a:uFillTx/>
              <a:latin typeface="Arial" charset="0"/>
              <a:ea typeface="ＭＳ Ｐゴシック" charset="0"/>
            </a:endParaRPr>
          </a:p>
        </p:txBody>
      </p:sp>
      <p:sp>
        <p:nvSpPr>
          <p:cNvPr id="17" name="Rounded Rectangle 16">
            <a:extLst>
              <a:ext uri="{FF2B5EF4-FFF2-40B4-BE49-F238E27FC236}">
                <a16:creationId xmlns:a16="http://schemas.microsoft.com/office/drawing/2014/main" id="{9949F617-84A1-E04D-BB10-14B10310910A}"/>
              </a:ext>
            </a:extLst>
          </p:cNvPr>
          <p:cNvSpPr/>
          <p:nvPr/>
        </p:nvSpPr>
        <p:spPr bwMode="auto">
          <a:xfrm>
            <a:off x="5331063" y="5685618"/>
            <a:ext cx="1188720" cy="47497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Dimensional change</a:t>
            </a:r>
          </a:p>
        </p:txBody>
      </p:sp>
      <p:sp>
        <p:nvSpPr>
          <p:cNvPr id="18" name="Rounded Rectangle 17">
            <a:extLst>
              <a:ext uri="{FF2B5EF4-FFF2-40B4-BE49-F238E27FC236}">
                <a16:creationId xmlns:a16="http://schemas.microsoft.com/office/drawing/2014/main" id="{7F06E93C-A5A4-834F-BADD-D4B1AE40C997}"/>
              </a:ext>
            </a:extLst>
          </p:cNvPr>
          <p:cNvSpPr/>
          <p:nvPr/>
        </p:nvSpPr>
        <p:spPr bwMode="auto">
          <a:xfrm>
            <a:off x="5331063" y="3761511"/>
            <a:ext cx="1188720" cy="491946"/>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Yield stress</a:t>
            </a:r>
          </a:p>
        </p:txBody>
      </p:sp>
      <p:sp>
        <p:nvSpPr>
          <p:cNvPr id="19" name="Rounded Rectangle 18">
            <a:extLst>
              <a:ext uri="{FF2B5EF4-FFF2-40B4-BE49-F238E27FC236}">
                <a16:creationId xmlns:a16="http://schemas.microsoft.com/office/drawing/2014/main" id="{9BD04225-41AC-B54E-A349-98AC8288AFF3}"/>
              </a:ext>
            </a:extLst>
          </p:cNvPr>
          <p:cNvSpPr/>
          <p:nvPr/>
        </p:nvSpPr>
        <p:spPr bwMode="auto">
          <a:xfrm>
            <a:off x="6956435" y="6000533"/>
            <a:ext cx="1188720" cy="491946"/>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Gap conductance</a:t>
            </a:r>
          </a:p>
        </p:txBody>
      </p:sp>
      <p:sp>
        <p:nvSpPr>
          <p:cNvPr id="20" name="Rounded Rectangle 19">
            <a:extLst>
              <a:ext uri="{FF2B5EF4-FFF2-40B4-BE49-F238E27FC236}">
                <a16:creationId xmlns:a16="http://schemas.microsoft.com/office/drawing/2014/main" id="{2BE2618B-E56F-634B-A650-00BC3E1556AA}"/>
              </a:ext>
            </a:extLst>
          </p:cNvPr>
          <p:cNvSpPr/>
          <p:nvPr/>
        </p:nvSpPr>
        <p:spPr bwMode="auto">
          <a:xfrm>
            <a:off x="8297555" y="6000533"/>
            <a:ext cx="1188720" cy="491946"/>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Gap pressure</a:t>
            </a:r>
          </a:p>
        </p:txBody>
      </p:sp>
      <p:pic>
        <p:nvPicPr>
          <p:cNvPr id="21" name="Picture 7" descr="temp_3Dslice.png">
            <a:extLst>
              <a:ext uri="{FF2B5EF4-FFF2-40B4-BE49-F238E27FC236}">
                <a16:creationId xmlns:a16="http://schemas.microsoft.com/office/drawing/2014/main" id="{68CF3097-CCDF-0B42-926A-B09BEB687CCF}"/>
              </a:ext>
            </a:extLst>
          </p:cNvPr>
          <p:cNvPicPr>
            <a:picLocks noChangeAspect="1"/>
          </p:cNvPicPr>
          <p:nvPr/>
        </p:nvPicPr>
        <p:blipFill>
          <a:blip r:embed="rId2" cstate="screen">
            <a:alphaModFix amt="49000"/>
            <a:extLst>
              <a:ext uri="{28A0092B-C50C-407E-A947-70E740481C1C}">
                <a14:useLocalDpi xmlns:a14="http://schemas.microsoft.com/office/drawing/2010/main"/>
              </a:ext>
            </a:extLst>
          </a:blip>
          <a:srcRect/>
          <a:stretch>
            <a:fillRect/>
          </a:stretch>
        </p:blipFill>
        <p:spPr bwMode="auto">
          <a:xfrm>
            <a:off x="7369172" y="2636756"/>
            <a:ext cx="1621446" cy="3237703"/>
          </a:xfrm>
          <a:prstGeom prst="rect">
            <a:avLst/>
          </a:prstGeom>
          <a:noFill/>
          <a:ln>
            <a:noFill/>
          </a:ln>
          <a:extLst>
            <a:ext uri="{909E8E84-426E-40dd-AFC4-6F175D3DCCD1}">
              <a14:hiddenFill xmlns:a14="http://schemas.microsoft.com/office/drawing/2010/main" xmlns="">
                <a:solidFill>
                  <a:srgbClr val="FFFFFF">
                    <a:alpha val="49001"/>
                  </a:srgbClr>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 name="Rounded Rectangle 21">
            <a:extLst>
              <a:ext uri="{FF2B5EF4-FFF2-40B4-BE49-F238E27FC236}">
                <a16:creationId xmlns:a16="http://schemas.microsoft.com/office/drawing/2014/main" id="{BA9C7769-E6A1-F049-B4AF-75C8A8F04158}"/>
              </a:ext>
            </a:extLst>
          </p:cNvPr>
          <p:cNvSpPr/>
          <p:nvPr/>
        </p:nvSpPr>
        <p:spPr bwMode="auto">
          <a:xfrm>
            <a:off x="10027738" y="5657028"/>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Diffusion constants</a:t>
            </a:r>
          </a:p>
        </p:txBody>
      </p:sp>
      <p:sp>
        <p:nvSpPr>
          <p:cNvPr id="23" name="Rounded Rectangle 22">
            <a:extLst>
              <a:ext uri="{FF2B5EF4-FFF2-40B4-BE49-F238E27FC236}">
                <a16:creationId xmlns:a16="http://schemas.microsoft.com/office/drawing/2014/main" id="{227830FA-01B5-1041-9919-96074D3D71C2}"/>
              </a:ext>
            </a:extLst>
          </p:cNvPr>
          <p:cNvSpPr/>
          <p:nvPr/>
        </p:nvSpPr>
        <p:spPr bwMode="auto">
          <a:xfrm>
            <a:off x="5095461" y="2116219"/>
            <a:ext cx="1185334" cy="363086"/>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Neutron flux</a:t>
            </a:r>
          </a:p>
        </p:txBody>
      </p:sp>
      <p:sp>
        <p:nvSpPr>
          <p:cNvPr id="24" name="Rounded Rectangle 23">
            <a:extLst>
              <a:ext uri="{FF2B5EF4-FFF2-40B4-BE49-F238E27FC236}">
                <a16:creationId xmlns:a16="http://schemas.microsoft.com/office/drawing/2014/main" id="{F8AA840B-573C-1F40-B04C-17C4486DEDBC}"/>
              </a:ext>
            </a:extLst>
          </p:cNvPr>
          <p:cNvSpPr/>
          <p:nvPr/>
        </p:nvSpPr>
        <p:spPr bwMode="auto">
          <a:xfrm>
            <a:off x="8471121" y="2109096"/>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Temperature</a:t>
            </a:r>
          </a:p>
        </p:txBody>
      </p:sp>
      <p:sp>
        <p:nvSpPr>
          <p:cNvPr id="25" name="Rounded Rectangle 24">
            <a:extLst>
              <a:ext uri="{FF2B5EF4-FFF2-40B4-BE49-F238E27FC236}">
                <a16:creationId xmlns:a16="http://schemas.microsoft.com/office/drawing/2014/main" id="{85293E87-E0CF-AD48-B450-11985C4AC599}"/>
              </a:ext>
            </a:extLst>
          </p:cNvPr>
          <p:cNvSpPr/>
          <p:nvPr/>
        </p:nvSpPr>
        <p:spPr bwMode="auto">
          <a:xfrm>
            <a:off x="9830527" y="2110352"/>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Displacement</a:t>
            </a:r>
          </a:p>
        </p:txBody>
      </p:sp>
      <p:sp>
        <p:nvSpPr>
          <p:cNvPr id="26" name="Rounded Rectangle 25">
            <a:extLst>
              <a:ext uri="{FF2B5EF4-FFF2-40B4-BE49-F238E27FC236}">
                <a16:creationId xmlns:a16="http://schemas.microsoft.com/office/drawing/2014/main" id="{178EA4F9-8C50-F74E-90FB-CBD01B114D5A}"/>
              </a:ext>
            </a:extLst>
          </p:cNvPr>
          <p:cNvSpPr/>
          <p:nvPr/>
        </p:nvSpPr>
        <p:spPr bwMode="auto">
          <a:xfrm>
            <a:off x="6348527" y="2116219"/>
            <a:ext cx="1185334" cy="363086"/>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Coolant T&amp;P</a:t>
            </a:r>
          </a:p>
        </p:txBody>
      </p:sp>
      <p:sp>
        <p:nvSpPr>
          <p:cNvPr id="27" name="TextBox 26">
            <a:extLst>
              <a:ext uri="{FF2B5EF4-FFF2-40B4-BE49-F238E27FC236}">
                <a16:creationId xmlns:a16="http://schemas.microsoft.com/office/drawing/2014/main" id="{75378F69-58AA-5C4D-98BE-E8E43267475A}"/>
              </a:ext>
            </a:extLst>
          </p:cNvPr>
          <p:cNvSpPr txBox="1"/>
          <p:nvPr/>
        </p:nvSpPr>
        <p:spPr>
          <a:xfrm>
            <a:off x="7689186" y="3256531"/>
            <a:ext cx="10627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a:ea typeface="+mn-ea"/>
                <a:cs typeface="+mn-cs"/>
              </a:rPr>
              <a:t>Burn-up</a:t>
            </a:r>
          </a:p>
        </p:txBody>
      </p:sp>
      <p:sp>
        <p:nvSpPr>
          <p:cNvPr id="33" name="Rectangle 32">
            <a:extLst>
              <a:ext uri="{FF2B5EF4-FFF2-40B4-BE49-F238E27FC236}">
                <a16:creationId xmlns:a16="http://schemas.microsoft.com/office/drawing/2014/main" id="{2D2AC1A2-2A5B-7B43-A036-8A45C4A7928D}"/>
              </a:ext>
            </a:extLst>
          </p:cNvPr>
          <p:cNvSpPr/>
          <p:nvPr/>
        </p:nvSpPr>
        <p:spPr>
          <a:xfrm>
            <a:off x="670006" y="3092287"/>
            <a:ext cx="3538019" cy="2585323"/>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Fuel performance codes historically rely on materials models correlated to temperature and burn-up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Development has begun on models based on microstructure rather than burn-up</a:t>
            </a:r>
          </a:p>
        </p:txBody>
      </p:sp>
    </p:spTree>
    <p:extLst>
      <p:ext uri="{BB962C8B-B14F-4D97-AF65-F5344CB8AC3E}">
        <p14:creationId xmlns:p14="http://schemas.microsoft.com/office/powerpoint/2010/main" val="163027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9CDEC-BC62-944A-9CB0-A6BC074C45D6}"/>
              </a:ext>
            </a:extLst>
          </p:cNvPr>
          <p:cNvSpPr>
            <a:spLocks noGrp="1"/>
          </p:cNvSpPr>
          <p:nvPr>
            <p:ph type="title"/>
          </p:nvPr>
        </p:nvSpPr>
        <p:spPr/>
        <p:txBody>
          <a:bodyPr/>
          <a:lstStyle/>
          <a:p>
            <a:r>
              <a:rPr lang="en-US" dirty="0"/>
              <a:t>Microstructure/Mechanistic/Multiscale</a:t>
            </a:r>
          </a:p>
        </p:txBody>
      </p:sp>
      <p:sp>
        <p:nvSpPr>
          <p:cNvPr id="3" name="Content Placeholder 2">
            <a:extLst>
              <a:ext uri="{FF2B5EF4-FFF2-40B4-BE49-F238E27FC236}">
                <a16:creationId xmlns:a16="http://schemas.microsoft.com/office/drawing/2014/main" id="{5B6E648D-5953-7741-B86C-AA72908B06F0}"/>
              </a:ext>
            </a:extLst>
          </p:cNvPr>
          <p:cNvSpPr>
            <a:spLocks noGrp="1"/>
          </p:cNvSpPr>
          <p:nvPr>
            <p:ph idx="1"/>
          </p:nvPr>
        </p:nvSpPr>
        <p:spPr/>
        <p:txBody>
          <a:bodyPr/>
          <a:lstStyle/>
          <a:p>
            <a:r>
              <a:rPr lang="en-US" sz="2000" dirty="0"/>
              <a:t>Mechanistic: relating to theories which explain phenomena in purely physical or deterministic terms</a:t>
            </a:r>
          </a:p>
          <a:p>
            <a:r>
              <a:rPr lang="en-US" sz="2000" dirty="0"/>
              <a:t>There is a drive for fuel performance codes to employ mechanistic materials models that are based on the current state of the evolving microstructure rather than burn-up</a:t>
            </a:r>
          </a:p>
          <a:p>
            <a:r>
              <a:rPr lang="en-US" sz="2000" dirty="0"/>
              <a:t>A series of state variables define the current state of the microstructure, and the evolution of these state variables is defined by mechanistic models that are functions of fuel conditions and other state variables</a:t>
            </a:r>
          </a:p>
          <a:p>
            <a:r>
              <a:rPr lang="en-US" sz="2000" dirty="0"/>
              <a:t>The material properties of the fuel and cladding are determined from microstructure/property relationships that are functions of the state variables and the current fuel conditions</a:t>
            </a:r>
          </a:p>
          <a:p>
            <a:r>
              <a:rPr lang="en-US" sz="2000" dirty="0"/>
              <a:t>Multiscale modeling and simulation is being used in conjunction with experimental data to inform the development of these models</a:t>
            </a:r>
          </a:p>
          <a:p>
            <a:r>
              <a:rPr lang="en-US" sz="2000" dirty="0"/>
              <a:t>This mechanistic, microstructure-based approach has the potential to provide a more predictive fuel performance capability</a:t>
            </a:r>
          </a:p>
          <a:p>
            <a:endParaRPr lang="en-US" sz="2000" dirty="0"/>
          </a:p>
        </p:txBody>
      </p:sp>
      <p:sp>
        <p:nvSpPr>
          <p:cNvPr id="4" name="Slide Number Placeholder 3">
            <a:extLst>
              <a:ext uri="{FF2B5EF4-FFF2-40B4-BE49-F238E27FC236}">
                <a16:creationId xmlns:a16="http://schemas.microsoft.com/office/drawing/2014/main" id="{315EEE4B-6258-1A4C-94BB-0F66F73108C4}"/>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spTree>
    <p:extLst>
      <p:ext uri="{BB962C8B-B14F-4D97-AF65-F5344CB8AC3E}">
        <p14:creationId xmlns:p14="http://schemas.microsoft.com/office/powerpoint/2010/main" val="3016819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E0046-5641-2E45-A073-794D39DF2401}"/>
              </a:ext>
            </a:extLst>
          </p:cNvPr>
          <p:cNvSpPr>
            <a:spLocks noGrp="1"/>
          </p:cNvSpPr>
          <p:nvPr>
            <p:ph type="title"/>
          </p:nvPr>
        </p:nvSpPr>
        <p:spPr/>
        <p:txBody>
          <a:bodyPr/>
          <a:lstStyle/>
          <a:p>
            <a:r>
              <a:rPr lang="en-US" dirty="0"/>
              <a:t>Multiscale Modeling</a:t>
            </a:r>
          </a:p>
        </p:txBody>
      </p:sp>
      <p:sp>
        <p:nvSpPr>
          <p:cNvPr id="3" name="Content Placeholder 2">
            <a:extLst>
              <a:ext uri="{FF2B5EF4-FFF2-40B4-BE49-F238E27FC236}">
                <a16:creationId xmlns:a16="http://schemas.microsoft.com/office/drawing/2014/main" id="{F305E15D-033A-A84A-828A-8CCA3663AF72}"/>
              </a:ext>
            </a:extLst>
          </p:cNvPr>
          <p:cNvSpPr>
            <a:spLocks noGrp="1"/>
          </p:cNvSpPr>
          <p:nvPr>
            <p:ph idx="1"/>
          </p:nvPr>
        </p:nvSpPr>
        <p:spPr>
          <a:xfrm>
            <a:off x="609599" y="1968500"/>
            <a:ext cx="5683625" cy="4157664"/>
          </a:xfrm>
        </p:spPr>
        <p:txBody>
          <a:bodyPr>
            <a:noAutofit/>
          </a:bodyPr>
          <a:lstStyle/>
          <a:p>
            <a:r>
              <a:rPr lang="en-US" sz="2200" dirty="0"/>
              <a:t>Modeling and simulation is the essential bridge from good science to good engineering, spanning from fundamental understanding of materials behavior to deliberate design of new materials technologies leveraging new properties and processes</a:t>
            </a:r>
          </a:p>
          <a:p>
            <a:r>
              <a:rPr lang="en-US" sz="2200" dirty="0"/>
              <a:t>Lower length scale modeling can provide insight, properties, mechanisms, behaviors, etc., that can be input into higher length scale modeling tools to describe, mechanistically, macroscale behavior</a:t>
            </a:r>
          </a:p>
          <a:p>
            <a:pPr marL="0" indent="0">
              <a:buNone/>
            </a:pPr>
            <a:endParaRPr lang="en-US" sz="2200" dirty="0"/>
          </a:p>
        </p:txBody>
      </p:sp>
      <p:pic>
        <p:nvPicPr>
          <p:cNvPr id="4" name="Picture 3">
            <a:extLst>
              <a:ext uri="{FF2B5EF4-FFF2-40B4-BE49-F238E27FC236}">
                <a16:creationId xmlns:a16="http://schemas.microsoft.com/office/drawing/2014/main" id="{287257B6-8AE0-D34B-A818-FD5A73FEF8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76746" y="1968500"/>
            <a:ext cx="5603918" cy="4268609"/>
          </a:xfrm>
          <a:prstGeom prst="rect">
            <a:avLst/>
          </a:prstGeom>
        </p:spPr>
      </p:pic>
    </p:spTree>
    <p:extLst>
      <p:ext uri="{BB962C8B-B14F-4D97-AF65-F5344CB8AC3E}">
        <p14:creationId xmlns:p14="http://schemas.microsoft.com/office/powerpoint/2010/main" val="1265025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D7E1F-0609-DF4C-B5E6-1621A9765D14}"/>
              </a:ext>
            </a:extLst>
          </p:cNvPr>
          <p:cNvSpPr>
            <a:spLocks noGrp="1"/>
          </p:cNvSpPr>
          <p:nvPr>
            <p:ph type="title"/>
          </p:nvPr>
        </p:nvSpPr>
        <p:spPr/>
        <p:txBody>
          <a:bodyPr/>
          <a:lstStyle/>
          <a:p>
            <a:r>
              <a:rPr lang="en-US" dirty="0"/>
              <a:t>Density Functional Theory</a:t>
            </a:r>
          </a:p>
        </p:txBody>
      </p:sp>
      <p:sp>
        <p:nvSpPr>
          <p:cNvPr id="3" name="Content Placeholder 2">
            <a:extLst>
              <a:ext uri="{FF2B5EF4-FFF2-40B4-BE49-F238E27FC236}">
                <a16:creationId xmlns:a16="http://schemas.microsoft.com/office/drawing/2014/main" id="{7295116B-9F27-CF46-B599-B45D0D16C7C0}"/>
              </a:ext>
            </a:extLst>
          </p:cNvPr>
          <p:cNvSpPr>
            <a:spLocks noGrp="1"/>
          </p:cNvSpPr>
          <p:nvPr>
            <p:ph idx="1"/>
          </p:nvPr>
        </p:nvSpPr>
        <p:spPr>
          <a:xfrm>
            <a:off x="609600" y="2160495"/>
            <a:ext cx="5365173" cy="3965670"/>
          </a:xfrm>
        </p:spPr>
        <p:txBody>
          <a:bodyPr/>
          <a:lstStyle/>
          <a:p>
            <a:r>
              <a:rPr lang="en-US" dirty="0"/>
              <a:t>DFT is a computational quantum mechanical modelling method used to investigate the electronic structure of many-body systems, in particular atoms, molecules, and the condensed phases</a:t>
            </a:r>
          </a:p>
          <a:p>
            <a:r>
              <a:rPr lang="en-US" dirty="0"/>
              <a:t>DFT is primarily utilized to investigate electronic structure, cohesive energy, elastic constants, phonons, entropies, etc.</a:t>
            </a:r>
          </a:p>
          <a:p>
            <a:endParaRPr lang="en-US" dirty="0"/>
          </a:p>
          <a:p>
            <a:endParaRPr lang="en-US" dirty="0"/>
          </a:p>
        </p:txBody>
      </p:sp>
      <p:sp>
        <p:nvSpPr>
          <p:cNvPr id="4" name="Slide Number Placeholder 3">
            <a:extLst>
              <a:ext uri="{FF2B5EF4-FFF2-40B4-BE49-F238E27FC236}">
                <a16:creationId xmlns:a16="http://schemas.microsoft.com/office/drawing/2014/main" id="{73224534-5D30-F643-839A-918DACCA32AE}"/>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pic>
        <p:nvPicPr>
          <p:cNvPr id="5" name="Picture 4">
            <a:extLst>
              <a:ext uri="{FF2B5EF4-FFF2-40B4-BE49-F238E27FC236}">
                <a16:creationId xmlns:a16="http://schemas.microsoft.com/office/drawing/2014/main" id="{39C5B55E-58A3-D64F-A1A3-1D06A3849ACE}"/>
              </a:ext>
            </a:extLst>
          </p:cNvPr>
          <p:cNvPicPr>
            <a:picLocks noChangeAspect="1"/>
          </p:cNvPicPr>
          <p:nvPr/>
        </p:nvPicPr>
        <p:blipFill>
          <a:blip r:embed="rId2"/>
          <a:stretch>
            <a:fillRect/>
          </a:stretch>
        </p:blipFill>
        <p:spPr>
          <a:xfrm>
            <a:off x="7022130" y="1968501"/>
            <a:ext cx="4226605" cy="2354823"/>
          </a:xfrm>
          <a:prstGeom prst="rect">
            <a:avLst/>
          </a:prstGeom>
        </p:spPr>
      </p:pic>
      <p:pic>
        <p:nvPicPr>
          <p:cNvPr id="6" name="Picture 5">
            <a:extLst>
              <a:ext uri="{FF2B5EF4-FFF2-40B4-BE49-F238E27FC236}">
                <a16:creationId xmlns:a16="http://schemas.microsoft.com/office/drawing/2014/main" id="{9DA8A6E4-9BF8-ED47-AA96-839350F54F5B}"/>
              </a:ext>
            </a:extLst>
          </p:cNvPr>
          <p:cNvPicPr>
            <a:picLocks noChangeAspect="1"/>
          </p:cNvPicPr>
          <p:nvPr/>
        </p:nvPicPr>
        <p:blipFill>
          <a:blip r:embed="rId3"/>
          <a:stretch>
            <a:fillRect/>
          </a:stretch>
        </p:blipFill>
        <p:spPr>
          <a:xfrm>
            <a:off x="7131327" y="4511601"/>
            <a:ext cx="4008210" cy="1760219"/>
          </a:xfrm>
          <a:prstGeom prst="rect">
            <a:avLst/>
          </a:prstGeom>
        </p:spPr>
      </p:pic>
    </p:spTree>
    <p:extLst>
      <p:ext uri="{BB962C8B-B14F-4D97-AF65-F5344CB8AC3E}">
        <p14:creationId xmlns:p14="http://schemas.microsoft.com/office/powerpoint/2010/main" val="3004067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3334F-6E9B-CB44-913D-5E615A8273E8}"/>
              </a:ext>
            </a:extLst>
          </p:cNvPr>
          <p:cNvSpPr>
            <a:spLocks noGrp="1"/>
          </p:cNvSpPr>
          <p:nvPr>
            <p:ph type="title"/>
          </p:nvPr>
        </p:nvSpPr>
        <p:spPr/>
        <p:txBody>
          <a:bodyPr/>
          <a:lstStyle/>
          <a:p>
            <a:r>
              <a:rPr lang="en-US" dirty="0"/>
              <a:t>Molecular Dynamics</a:t>
            </a:r>
          </a:p>
        </p:txBody>
      </p:sp>
      <p:sp>
        <p:nvSpPr>
          <p:cNvPr id="3" name="Content Placeholder 2">
            <a:extLst>
              <a:ext uri="{FF2B5EF4-FFF2-40B4-BE49-F238E27FC236}">
                <a16:creationId xmlns:a16="http://schemas.microsoft.com/office/drawing/2014/main" id="{DF275AF1-630B-8548-BA3C-F86431A15109}"/>
              </a:ext>
            </a:extLst>
          </p:cNvPr>
          <p:cNvSpPr>
            <a:spLocks noGrp="1"/>
          </p:cNvSpPr>
          <p:nvPr>
            <p:ph idx="1"/>
          </p:nvPr>
        </p:nvSpPr>
        <p:spPr>
          <a:xfrm>
            <a:off x="609600" y="2160495"/>
            <a:ext cx="6248400" cy="3965670"/>
          </a:xfrm>
        </p:spPr>
        <p:txBody>
          <a:bodyPr/>
          <a:lstStyle/>
          <a:p>
            <a:r>
              <a:rPr lang="en-US" dirty="0"/>
              <a:t>MD is a computer simulation method for analyzing the physical movements of atoms and molecules, determined by numerically solving Newton's equations of motion for a system of interacting particles</a:t>
            </a:r>
          </a:p>
          <a:p>
            <a:r>
              <a:rPr lang="en-US" dirty="0"/>
              <a:t>MD is still atomistic, and is often utilized to calculate transport properties, melting temperature, clustering, etc., that are properties just beyond DFT capabilities</a:t>
            </a:r>
          </a:p>
          <a:p>
            <a:endParaRPr lang="en-US" dirty="0"/>
          </a:p>
          <a:p>
            <a:endParaRPr lang="en-US" dirty="0"/>
          </a:p>
        </p:txBody>
      </p:sp>
      <p:sp>
        <p:nvSpPr>
          <p:cNvPr id="4" name="Slide Number Placeholder 3">
            <a:extLst>
              <a:ext uri="{FF2B5EF4-FFF2-40B4-BE49-F238E27FC236}">
                <a16:creationId xmlns:a16="http://schemas.microsoft.com/office/drawing/2014/main" id="{6BB00634-F900-CE4D-928E-0839CC478769}"/>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pic>
        <p:nvPicPr>
          <p:cNvPr id="5" name="Picture 4">
            <a:extLst>
              <a:ext uri="{FF2B5EF4-FFF2-40B4-BE49-F238E27FC236}">
                <a16:creationId xmlns:a16="http://schemas.microsoft.com/office/drawing/2014/main" id="{78582F89-6D67-144D-97A2-A2F24650D868}"/>
              </a:ext>
            </a:extLst>
          </p:cNvPr>
          <p:cNvPicPr>
            <a:picLocks noChangeAspect="1"/>
          </p:cNvPicPr>
          <p:nvPr/>
        </p:nvPicPr>
        <p:blipFill>
          <a:blip r:embed="rId2"/>
          <a:stretch>
            <a:fillRect/>
          </a:stretch>
        </p:blipFill>
        <p:spPr>
          <a:xfrm>
            <a:off x="8219209" y="4252169"/>
            <a:ext cx="3148444" cy="2485614"/>
          </a:xfrm>
          <a:prstGeom prst="rect">
            <a:avLst/>
          </a:prstGeom>
        </p:spPr>
      </p:pic>
      <p:pic>
        <p:nvPicPr>
          <p:cNvPr id="6" name="Picture 5">
            <a:extLst>
              <a:ext uri="{FF2B5EF4-FFF2-40B4-BE49-F238E27FC236}">
                <a16:creationId xmlns:a16="http://schemas.microsoft.com/office/drawing/2014/main" id="{AE4EE2D9-CDFC-2946-9266-30984A31A1A3}"/>
              </a:ext>
            </a:extLst>
          </p:cNvPr>
          <p:cNvPicPr>
            <a:picLocks noChangeAspect="1"/>
          </p:cNvPicPr>
          <p:nvPr/>
        </p:nvPicPr>
        <p:blipFill>
          <a:blip r:embed="rId3"/>
          <a:stretch>
            <a:fillRect/>
          </a:stretch>
        </p:blipFill>
        <p:spPr>
          <a:xfrm>
            <a:off x="8394699" y="1746995"/>
            <a:ext cx="2307935" cy="2325688"/>
          </a:xfrm>
          <a:prstGeom prst="rect">
            <a:avLst/>
          </a:prstGeom>
        </p:spPr>
      </p:pic>
    </p:spTree>
    <p:extLst>
      <p:ext uri="{BB962C8B-B14F-4D97-AF65-F5344CB8AC3E}">
        <p14:creationId xmlns:p14="http://schemas.microsoft.com/office/powerpoint/2010/main" val="1060379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3334F-6E9B-CB44-913D-5E615A8273E8}"/>
              </a:ext>
            </a:extLst>
          </p:cNvPr>
          <p:cNvSpPr>
            <a:spLocks noGrp="1"/>
          </p:cNvSpPr>
          <p:nvPr>
            <p:ph type="title"/>
          </p:nvPr>
        </p:nvSpPr>
        <p:spPr/>
        <p:txBody>
          <a:bodyPr/>
          <a:lstStyle/>
          <a:p>
            <a:r>
              <a:rPr lang="en-US" dirty="0"/>
              <a:t>Rate Theory/Cluster Dynamics</a:t>
            </a:r>
          </a:p>
        </p:txBody>
      </p:sp>
      <p:sp>
        <p:nvSpPr>
          <p:cNvPr id="3" name="Content Placeholder 2">
            <a:extLst>
              <a:ext uri="{FF2B5EF4-FFF2-40B4-BE49-F238E27FC236}">
                <a16:creationId xmlns:a16="http://schemas.microsoft.com/office/drawing/2014/main" id="{DF275AF1-630B-8548-BA3C-F86431A15109}"/>
              </a:ext>
            </a:extLst>
          </p:cNvPr>
          <p:cNvSpPr>
            <a:spLocks noGrp="1"/>
          </p:cNvSpPr>
          <p:nvPr>
            <p:ph idx="1"/>
          </p:nvPr>
        </p:nvSpPr>
        <p:spPr>
          <a:xfrm>
            <a:off x="609599" y="2160495"/>
            <a:ext cx="5822373" cy="3965670"/>
          </a:xfrm>
        </p:spPr>
        <p:txBody>
          <a:bodyPr>
            <a:normAutofit fontScale="92500" lnSpcReduction="10000"/>
          </a:bodyPr>
          <a:lstStyle/>
          <a:p>
            <a:r>
              <a:rPr lang="en-US" dirty="0"/>
              <a:t>Provides recipes for calculating reaction rates between individual species of the types which are ubiquitous in chemistry and physics</a:t>
            </a:r>
          </a:p>
          <a:p>
            <a:r>
              <a:rPr lang="en-US" dirty="0"/>
              <a:t>Is typically a mean-field approach which uses transition state theory as a tool for describing reactions involving radiation-produced defects</a:t>
            </a:r>
          </a:p>
          <a:p>
            <a:r>
              <a:rPr lang="en-US" dirty="0"/>
              <a:t>Can be utilized to describe clustering, absorption, emission, growth, resolution, etc. to describe microstructural phenomena on an intermediate time scale</a:t>
            </a:r>
          </a:p>
        </p:txBody>
      </p:sp>
      <p:sp>
        <p:nvSpPr>
          <p:cNvPr id="4" name="Slide Number Placeholder 3">
            <a:extLst>
              <a:ext uri="{FF2B5EF4-FFF2-40B4-BE49-F238E27FC236}">
                <a16:creationId xmlns:a16="http://schemas.microsoft.com/office/drawing/2014/main" id="{6BB00634-F900-CE4D-928E-0839CC478769}"/>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pic>
        <p:nvPicPr>
          <p:cNvPr id="5" name="Picture 4">
            <a:extLst>
              <a:ext uri="{FF2B5EF4-FFF2-40B4-BE49-F238E27FC236}">
                <a16:creationId xmlns:a16="http://schemas.microsoft.com/office/drawing/2014/main" id="{7481FD1C-5C14-8340-80EC-9DE5A524B7DA}"/>
              </a:ext>
            </a:extLst>
          </p:cNvPr>
          <p:cNvPicPr>
            <a:picLocks noChangeAspect="1"/>
          </p:cNvPicPr>
          <p:nvPr/>
        </p:nvPicPr>
        <p:blipFill>
          <a:blip r:embed="rId2"/>
          <a:stretch>
            <a:fillRect/>
          </a:stretch>
        </p:blipFill>
        <p:spPr>
          <a:xfrm>
            <a:off x="7131934" y="1836200"/>
            <a:ext cx="1499755" cy="614483"/>
          </a:xfrm>
          <a:prstGeom prst="rect">
            <a:avLst/>
          </a:prstGeom>
        </p:spPr>
      </p:pic>
      <p:pic>
        <p:nvPicPr>
          <p:cNvPr id="6" name="Picture 5">
            <a:extLst>
              <a:ext uri="{FF2B5EF4-FFF2-40B4-BE49-F238E27FC236}">
                <a16:creationId xmlns:a16="http://schemas.microsoft.com/office/drawing/2014/main" id="{1BD29C22-D8A4-AC4F-94C3-D48E36B29FFF}"/>
              </a:ext>
            </a:extLst>
          </p:cNvPr>
          <p:cNvPicPr>
            <a:picLocks noChangeAspect="1"/>
          </p:cNvPicPr>
          <p:nvPr/>
        </p:nvPicPr>
        <p:blipFill>
          <a:blip r:embed="rId3"/>
          <a:stretch>
            <a:fillRect/>
          </a:stretch>
        </p:blipFill>
        <p:spPr>
          <a:xfrm>
            <a:off x="8969663" y="1632211"/>
            <a:ext cx="1843810" cy="818472"/>
          </a:xfrm>
          <a:prstGeom prst="rect">
            <a:avLst/>
          </a:prstGeom>
        </p:spPr>
      </p:pic>
      <p:pic>
        <p:nvPicPr>
          <p:cNvPr id="7" name="Picture 6">
            <a:extLst>
              <a:ext uri="{FF2B5EF4-FFF2-40B4-BE49-F238E27FC236}">
                <a16:creationId xmlns:a16="http://schemas.microsoft.com/office/drawing/2014/main" id="{D1E447BD-5A81-FD4F-BD69-B0DB1B55090E}"/>
              </a:ext>
            </a:extLst>
          </p:cNvPr>
          <p:cNvPicPr>
            <a:picLocks noChangeAspect="1"/>
          </p:cNvPicPr>
          <p:nvPr/>
        </p:nvPicPr>
        <p:blipFill>
          <a:blip r:embed="rId4"/>
          <a:stretch>
            <a:fillRect/>
          </a:stretch>
        </p:blipFill>
        <p:spPr>
          <a:xfrm>
            <a:off x="7717404" y="2510055"/>
            <a:ext cx="2504517" cy="1584129"/>
          </a:xfrm>
          <a:prstGeom prst="rect">
            <a:avLst/>
          </a:prstGeom>
        </p:spPr>
      </p:pic>
      <p:pic>
        <p:nvPicPr>
          <p:cNvPr id="8" name="Picture 7">
            <a:extLst>
              <a:ext uri="{FF2B5EF4-FFF2-40B4-BE49-F238E27FC236}">
                <a16:creationId xmlns:a16="http://schemas.microsoft.com/office/drawing/2014/main" id="{344EFEB5-57E1-5D4A-8113-FA722637E539}"/>
              </a:ext>
            </a:extLst>
          </p:cNvPr>
          <p:cNvPicPr>
            <a:picLocks noChangeAspect="1"/>
          </p:cNvPicPr>
          <p:nvPr/>
        </p:nvPicPr>
        <p:blipFill>
          <a:blip r:embed="rId5"/>
          <a:stretch>
            <a:fillRect/>
          </a:stretch>
        </p:blipFill>
        <p:spPr>
          <a:xfrm>
            <a:off x="7131933" y="4037467"/>
            <a:ext cx="3681539" cy="2820533"/>
          </a:xfrm>
          <a:prstGeom prst="rect">
            <a:avLst/>
          </a:prstGeom>
        </p:spPr>
      </p:pic>
    </p:spTree>
    <p:extLst>
      <p:ext uri="{BB962C8B-B14F-4D97-AF65-F5344CB8AC3E}">
        <p14:creationId xmlns:p14="http://schemas.microsoft.com/office/powerpoint/2010/main" val="3291189318"/>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4383</TotalTime>
  <Words>1418</Words>
  <Application>Microsoft Macintosh PowerPoint</Application>
  <PresentationFormat>Widescreen</PresentationFormat>
  <Paragraphs>221</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Times New Roman</vt:lpstr>
      <vt:lpstr>NCStateU-horizontal-left-logo</vt:lpstr>
      <vt:lpstr>Nuclear Fuel Performance</vt:lpstr>
      <vt:lpstr>Last Time</vt:lpstr>
      <vt:lpstr>Mechanistic Fuel Performance Modeling</vt:lpstr>
      <vt:lpstr>Going beyond burnup…</vt:lpstr>
      <vt:lpstr>Microstructure/Mechanistic/Multiscale</vt:lpstr>
      <vt:lpstr>Multiscale Modeling</vt:lpstr>
      <vt:lpstr>Density Functional Theory</vt:lpstr>
      <vt:lpstr>Molecular Dynamics</vt:lpstr>
      <vt:lpstr>Rate Theory/Cluster Dynamics</vt:lpstr>
      <vt:lpstr>Phase-Field</vt:lpstr>
      <vt:lpstr>Microstructure-based fuel performance modeling</vt:lpstr>
      <vt:lpstr>Example: fission gas behavior in the fuel</vt:lpstr>
      <vt:lpstr>Multiscale separate effects experiments and simulations inform the development of the models</vt:lpstr>
      <vt:lpstr>Microstructure-based models</vt:lpstr>
      <vt:lpstr>Parametrizing the mechanistic model</vt:lpstr>
      <vt:lpstr>Parametrizing the mechanistic model</vt:lpstr>
      <vt:lpstr>Parametrizing the mechanistic model</vt:lpstr>
      <vt:lpstr>Comparing with experiments…</vt:lpstr>
      <vt:lpstr>UZr Fuel Performance Modeling</vt:lpstr>
      <vt:lpstr>U3Si2 Fuel Performance Modeling</vt:lpstr>
      <vt:lpstr>TRISO Particle Fuel Performance Modeling</vt:lpstr>
      <vt:lpstr>FeCrAl</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Nuclear Fuel Performance</dc:title>
  <dc:creator>Benjamin W. Beeler</dc:creator>
  <cp:lastModifiedBy>Benjamin W. Beeler</cp:lastModifiedBy>
  <cp:revision>16</cp:revision>
  <dcterms:created xsi:type="dcterms:W3CDTF">2021-03-25T14:16:40Z</dcterms:created>
  <dcterms:modified xsi:type="dcterms:W3CDTF">2022-03-01T16:05:42Z</dcterms:modified>
</cp:coreProperties>
</file>